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37" r:id="rId1"/>
  </p:sldMasterIdLst>
  <p:sldIdLst>
    <p:sldId id="288" r:id="rId2"/>
    <p:sldId id="345" r:id="rId3"/>
    <p:sldId id="282" r:id="rId4"/>
    <p:sldId id="290" r:id="rId5"/>
    <p:sldId id="258" r:id="rId6"/>
    <p:sldId id="263" r:id="rId7"/>
    <p:sldId id="274" r:id="rId8"/>
    <p:sldId id="265" r:id="rId9"/>
    <p:sldId id="293" r:id="rId10"/>
    <p:sldId id="292" r:id="rId11"/>
    <p:sldId id="291" r:id="rId12"/>
    <p:sldId id="268" r:id="rId13"/>
    <p:sldId id="278" r:id="rId14"/>
    <p:sldId id="27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296" r:id="rId28"/>
    <p:sldId id="310" r:id="rId29"/>
    <p:sldId id="273" r:id="rId30"/>
    <p:sldId id="297" r:id="rId31"/>
    <p:sldId id="261" r:id="rId32"/>
    <p:sldId id="295" r:id="rId33"/>
    <p:sldId id="311" r:id="rId34"/>
    <p:sldId id="317" r:id="rId35"/>
    <p:sldId id="312" r:id="rId36"/>
    <p:sldId id="313" r:id="rId37"/>
    <p:sldId id="314" r:id="rId38"/>
    <p:sldId id="315" r:id="rId39"/>
    <p:sldId id="298" r:id="rId40"/>
    <p:sldId id="316" r:id="rId41"/>
    <p:sldId id="308" r:id="rId42"/>
    <p:sldId id="343" r:id="rId43"/>
    <p:sldId id="344"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262" r:id="rId57"/>
    <p:sldId id="294" r:id="rId58"/>
    <p:sldId id="280" r:id="rId59"/>
    <p:sldId id="28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7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361"/>
    <a:srgbClr val="AB240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01B058-7C2E-423C-870F-E5EA272EB1B1}" v="262" dt="2021-12-26T01:24:52.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55" autoAdjust="0"/>
    <p:restoredTop sz="94660"/>
  </p:normalViewPr>
  <p:slideViewPr>
    <p:cSldViewPr snapToGrid="0">
      <p:cViewPr varScale="1">
        <p:scale>
          <a:sx n="83" d="100"/>
          <a:sy n="83" d="100"/>
        </p:scale>
        <p:origin x="317" y="48"/>
      </p:cViewPr>
      <p:guideLst>
        <p:guide orient="horz"/>
        <p:guide pos="76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448B07-2C06-4CF2-8E91-F7385E71E2CB}"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a:t>
            </a:fld>
            <a:endParaRPr lang="en-US"/>
          </a:p>
        </p:txBody>
      </p:sp>
    </p:spTree>
    <p:extLst>
      <p:ext uri="{BB962C8B-B14F-4D97-AF65-F5344CB8AC3E}">
        <p14:creationId xmlns:p14="http://schemas.microsoft.com/office/powerpoint/2010/main" val="170385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1069D4-B020-4602-B87C-B094679675DF}"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4629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6C11EA-3D59-4DFE-9385-0A032B3191AF}"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76452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4936D4-0671-4B70-A95D-BFBC9A35DA5B}"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9567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DD67DAC-232D-4042-B5C0-E64770A42A28}" type="datetimeFigureOut">
              <a:rPr lang="en-US" dirty="0"/>
              <a:t>12/14/2022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3978896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CECD2C-79BD-4B90-B3FA-E3B19B3FF97B}"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40381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9FDB6-7A26-4DBB-9BB0-088C0534314D}" type="datetimeFigureOut">
              <a:rPr lang="en-US" dirty="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0236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E7C72F-E0F0-449A-A903-6D7865ED3EFA}" type="datetimeFigureOut">
              <a:rPr lang="en-US" dirty="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8594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1207D-C9F3-42EA-960B-DC9955B358C7}" type="datetimeFigureOut">
              <a:rPr lang="en-US" dirty="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0835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827A6-8947-4115-8D9E-E89B1EC0518D}"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4527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460A6F-F31A-4CA3-B222-0B3C224FF998}" type="datetimeFigureOut">
              <a:rPr lang="en-US" dirty="0"/>
              <a:t>12/14/2022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82607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48A1663-7765-4EF4-B97F-A02E70C6265E}" type="datetimeFigureOut">
              <a:rPr lang="en-US" dirty="0"/>
              <a:t>12/14/2022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9212192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quantrimang.com/sql" TargetMode="Externa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Hình ảnh 10" descr="Ảnh có chứa văn bản, trong nhà, giá, sàn&#10;&#10;Mô tả được tự động tạo">
            <a:extLst>
              <a:ext uri="{FF2B5EF4-FFF2-40B4-BE49-F238E27FC236}">
                <a16:creationId xmlns:a16="http://schemas.microsoft.com/office/drawing/2014/main" id="{E5FE35AE-DB11-4B8B-9F27-391BF95756C8}"/>
              </a:ext>
            </a:extLst>
          </p:cNvPr>
          <p:cNvPicPr>
            <a:picLocks noChangeAspect="1"/>
          </p:cNvPicPr>
          <p:nvPr/>
        </p:nvPicPr>
        <p:blipFill rotWithShape="1">
          <a:blip r:embed="rId2">
            <a:alphaModFix amt="40000"/>
          </a:blip>
          <a:srcRect t="2542" b="13213"/>
          <a:stretch/>
        </p:blipFill>
        <p:spPr>
          <a:xfrm>
            <a:off x="20" y="2040"/>
            <a:ext cx="12191980" cy="6855958"/>
          </a:xfrm>
          <a:prstGeom prst="rect">
            <a:avLst/>
          </a:prstGeom>
        </p:spPr>
      </p:pic>
      <p:pic>
        <p:nvPicPr>
          <p:cNvPr id="9" name="Hình ảnh 5">
            <a:extLst>
              <a:ext uri="{FF2B5EF4-FFF2-40B4-BE49-F238E27FC236}">
                <a16:creationId xmlns:a16="http://schemas.microsoft.com/office/drawing/2014/main" id="{3D8F6864-BF86-4526-BF73-62413D24CFF5}"/>
              </a:ext>
            </a:extLst>
          </p:cNvPr>
          <p:cNvPicPr>
            <a:picLocks noChangeAspect="1"/>
          </p:cNvPicPr>
          <p:nvPr/>
        </p:nvPicPr>
        <p:blipFill rotWithShape="1">
          <a:blip r:embed="rId3"/>
          <a:srcRect t="15770" r="-1" b="28059"/>
          <a:stretch/>
        </p:blipFill>
        <p:spPr>
          <a:xfrm>
            <a:off x="5233763" y="-68094"/>
            <a:ext cx="4480560" cy="2516773"/>
          </a:xfrm>
          <a:custGeom>
            <a:avLst/>
            <a:gdLst/>
            <a:ahLst/>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p:spPr>
      </p:pic>
      <p:sp>
        <p:nvSpPr>
          <p:cNvPr id="4" name="Rectangle 3">
            <a:extLst>
              <a:ext uri="{FF2B5EF4-FFF2-40B4-BE49-F238E27FC236}">
                <a16:creationId xmlns:a16="http://schemas.microsoft.com/office/drawing/2014/main" id="{8FDEBEC5-800C-45AD-B635-375D15B1ACF2}"/>
              </a:ext>
            </a:extLst>
          </p:cNvPr>
          <p:cNvSpPr/>
          <p:nvPr/>
        </p:nvSpPr>
        <p:spPr>
          <a:xfrm>
            <a:off x="4464996" y="2614966"/>
            <a:ext cx="7209373" cy="3727467"/>
          </a:xfrm>
          <a:prstGeom prst="rect">
            <a:avLst/>
          </a:prstGeom>
          <a:solidFill>
            <a:schemeClr val="accent1">
              <a:lumMod val="20000"/>
              <a:lumOff val="80000"/>
            </a:schemeClr>
          </a:solidFill>
          <a:effectLst>
            <a:glow rad="139700">
              <a:schemeClr val="accent1">
                <a:satMod val="175000"/>
                <a:alpha val="40000"/>
              </a:schemeClr>
            </a:glow>
            <a:outerShdw blurRad="50800" dist="38100" dir="8100000" algn="tr" rotWithShape="0">
              <a:prstClr val="black">
                <a:alpha val="4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7" name="Hình ảnh 7" descr="Ảnh có chứa văn bản, trong nhà, giá, phòng&#10;&#10;Mô tả được tự động tạo">
            <a:extLst>
              <a:ext uri="{FF2B5EF4-FFF2-40B4-BE49-F238E27FC236}">
                <a16:creationId xmlns:a16="http://schemas.microsoft.com/office/drawing/2014/main" id="{C038FCDB-B968-4763-9742-93A7380FC03B}"/>
              </a:ext>
            </a:extLst>
          </p:cNvPr>
          <p:cNvPicPr>
            <a:picLocks noChangeAspect="1"/>
          </p:cNvPicPr>
          <p:nvPr/>
        </p:nvPicPr>
        <p:blipFill rotWithShape="1">
          <a:blip r:embed="rId4"/>
          <a:srcRect l="35373" r="4628" b="1"/>
          <a:stretch/>
        </p:blipFill>
        <p:spPr>
          <a:xfrm>
            <a:off x="14934" y="537665"/>
            <a:ext cx="5681184" cy="6320333"/>
          </a:xfrm>
          <a:custGeom>
            <a:avLst/>
            <a:gdLst/>
            <a:ahLst/>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p:spPr>
      </p:pic>
      <p:sp>
        <p:nvSpPr>
          <p:cNvPr id="2" name="Tiêu đề 1">
            <a:extLst>
              <a:ext uri="{FF2B5EF4-FFF2-40B4-BE49-F238E27FC236}">
                <a16:creationId xmlns:a16="http://schemas.microsoft.com/office/drawing/2014/main" id="{A34C92E2-2059-417C-8977-546EDD749727}"/>
              </a:ext>
            </a:extLst>
          </p:cNvPr>
          <p:cNvSpPr>
            <a:spLocks noGrp="1"/>
          </p:cNvSpPr>
          <p:nvPr>
            <p:ph type="title"/>
          </p:nvPr>
        </p:nvSpPr>
        <p:spPr>
          <a:xfrm>
            <a:off x="6011837" y="2747242"/>
            <a:ext cx="5226137" cy="1407494"/>
          </a:xfrm>
        </p:spPr>
        <p:txBody>
          <a:bodyPr>
            <a:normAutofit/>
          </a:bodyPr>
          <a:lstStyle/>
          <a:p>
            <a:r>
              <a:rPr lang="vi-VN" sz="4000" dirty="0">
                <a:solidFill>
                  <a:schemeClr val="bg1"/>
                </a:solidFill>
                <a:latin typeface="Arial"/>
                <a:cs typeface="Arial"/>
              </a:rPr>
              <a:t>Quản lý hiệu sách tư </a:t>
            </a:r>
            <a:r>
              <a:rPr lang="vi-VN" sz="4000">
                <a:solidFill>
                  <a:schemeClr val="bg1"/>
                </a:solidFill>
                <a:latin typeface="Arial"/>
                <a:cs typeface="Arial"/>
              </a:rPr>
              <a:t>nhân </a:t>
            </a:r>
            <a:r>
              <a:rPr lang="vi-VN" sz="4000" smtClean="0">
                <a:solidFill>
                  <a:schemeClr val="bg1"/>
                </a:solidFill>
                <a:latin typeface="Arial"/>
                <a:cs typeface="Arial"/>
              </a:rPr>
              <a:t>NAP</a:t>
            </a:r>
            <a:endParaRPr lang="vi-VN" sz="4000" dirty="0">
              <a:solidFill>
                <a:schemeClr val="bg1"/>
              </a:solidFill>
            </a:endParaRPr>
          </a:p>
        </p:txBody>
      </p:sp>
      <p:sp>
        <p:nvSpPr>
          <p:cNvPr id="3" name="Chỗ dành sẵn cho Nội dung 2">
            <a:extLst>
              <a:ext uri="{FF2B5EF4-FFF2-40B4-BE49-F238E27FC236}">
                <a16:creationId xmlns:a16="http://schemas.microsoft.com/office/drawing/2014/main" id="{C8438666-C6D2-4CC4-A3A0-99EA04D2EA0C}"/>
              </a:ext>
            </a:extLst>
          </p:cNvPr>
          <p:cNvSpPr>
            <a:spLocks noGrp="1"/>
          </p:cNvSpPr>
          <p:nvPr>
            <p:ph idx="1"/>
          </p:nvPr>
        </p:nvSpPr>
        <p:spPr>
          <a:xfrm>
            <a:off x="6132513" y="3939702"/>
            <a:ext cx="5105461" cy="2208179"/>
          </a:xfrm>
        </p:spPr>
        <p:txBody>
          <a:bodyPr vert="horz" lIns="91440" tIns="45720" rIns="91440" bIns="45720" rtlCol="0" anchor="t">
            <a:normAutofit/>
          </a:bodyPr>
          <a:lstStyle/>
          <a:p>
            <a:r>
              <a:rPr lang="vi-VN">
                <a:solidFill>
                  <a:schemeClr val="bg1"/>
                </a:solidFill>
                <a:latin typeface="Times New Roman"/>
                <a:cs typeface="Times New Roman"/>
              </a:rPr>
              <a:t>Nhóm </a:t>
            </a:r>
            <a:r>
              <a:rPr lang="en-US" smtClean="0">
                <a:solidFill>
                  <a:schemeClr val="bg1"/>
                </a:solidFill>
                <a:latin typeface="Times New Roman"/>
                <a:cs typeface="Times New Roman"/>
              </a:rPr>
              <a:t>6</a:t>
            </a:r>
            <a:r>
              <a:rPr lang="vi-VN" smtClean="0">
                <a:solidFill>
                  <a:schemeClr val="bg1"/>
                </a:solidFill>
                <a:latin typeface="Times New Roman"/>
                <a:cs typeface="Times New Roman"/>
              </a:rPr>
              <a:t>:</a:t>
            </a:r>
            <a:endParaRPr lang="vi-VN" dirty="0">
              <a:solidFill>
                <a:schemeClr val="bg1"/>
              </a:solidFill>
              <a:latin typeface="Times New Roman" panose="02020603050405020304" pitchFamily="18" charset="0"/>
              <a:cs typeface="Times New Roman" panose="02020603050405020304" pitchFamily="18" charset="0"/>
            </a:endParaRPr>
          </a:p>
          <a:p>
            <a:pPr>
              <a:buClr>
                <a:srgbClr val="9E3611"/>
              </a:buClr>
            </a:pPr>
            <a:r>
              <a:rPr lang="vi-VN" smtClean="0">
                <a:solidFill>
                  <a:schemeClr val="bg1"/>
                </a:solidFill>
                <a:latin typeface="Times New Roman"/>
                <a:cs typeface="Times New Roman"/>
              </a:rPr>
              <a:t>Trần Thị Minh Huyền – 20105231</a:t>
            </a:r>
            <a:endParaRPr lang="vi-VN" dirty="0">
              <a:solidFill>
                <a:schemeClr val="bg1"/>
              </a:solidFill>
              <a:latin typeface="Times New Roman"/>
              <a:cs typeface="Times New Roman"/>
            </a:endParaRPr>
          </a:p>
          <a:p>
            <a:pPr>
              <a:buClr>
                <a:srgbClr val="9E3611"/>
              </a:buClr>
            </a:pPr>
            <a:r>
              <a:rPr lang="vi-VN" smtClean="0">
                <a:solidFill>
                  <a:schemeClr val="bg1"/>
                </a:solidFill>
                <a:latin typeface="Times New Roman"/>
                <a:cs typeface="Times New Roman"/>
              </a:rPr>
              <a:t>Phạm Xuân Cảnh –  </a:t>
            </a:r>
            <a:r>
              <a:rPr lang="en-GB">
                <a:solidFill>
                  <a:schemeClr val="bg1"/>
                </a:solidFill>
                <a:latin typeface="Times New Roman" panose="02020603050405020304" pitchFamily="18" charset="0"/>
                <a:cs typeface="Times New Roman" panose="02020603050405020304" pitchFamily="18" charset="0"/>
              </a:rPr>
              <a:t>20075851</a:t>
            </a:r>
            <a:endParaRPr lang="vi-VN" smtClean="0">
              <a:solidFill>
                <a:schemeClr val="bg1"/>
              </a:solidFill>
              <a:latin typeface="Times New Roman" panose="02020603050405020304" pitchFamily="18" charset="0"/>
              <a:cs typeface="Times New Roman" panose="02020603050405020304" pitchFamily="18" charset="0"/>
            </a:endParaRPr>
          </a:p>
          <a:p>
            <a:pPr>
              <a:buClr>
                <a:srgbClr val="9E3611"/>
              </a:buClr>
            </a:pPr>
            <a:r>
              <a:rPr lang="vi-VN" smtClean="0">
                <a:solidFill>
                  <a:schemeClr val="bg1"/>
                </a:solidFill>
                <a:latin typeface="Times New Roman"/>
                <a:cs typeface="Times New Roman"/>
              </a:rPr>
              <a:t>Trần Khánh Linh - 20065731</a:t>
            </a:r>
          </a:p>
          <a:p>
            <a:pPr>
              <a:buClr>
                <a:srgbClr val="9E3611"/>
              </a:buClr>
            </a:pPr>
            <a:r>
              <a:rPr lang="vi-VN">
                <a:solidFill>
                  <a:schemeClr val="bg1"/>
                </a:solidFill>
                <a:latin typeface="Times New Roman"/>
                <a:cs typeface="Times New Roman"/>
              </a:rPr>
              <a:t> </a:t>
            </a:r>
            <a:r>
              <a:rPr lang="vi-VN" smtClean="0">
                <a:solidFill>
                  <a:schemeClr val="bg1"/>
                </a:solidFill>
                <a:latin typeface="Times New Roman"/>
                <a:cs typeface="Times New Roman"/>
              </a:rPr>
              <a:t>Lê Thanh Hải - 20073001</a:t>
            </a:r>
            <a:endParaRPr lang="vi-VN" dirty="0">
              <a:solidFill>
                <a:schemeClr val="bg1"/>
              </a:solidFill>
              <a:latin typeface="Times New Roman"/>
              <a:cs typeface="Times New Roman"/>
            </a:endParaRPr>
          </a:p>
        </p:txBody>
      </p:sp>
    </p:spTree>
    <p:extLst>
      <p:ext uri="{BB962C8B-B14F-4D97-AF65-F5344CB8AC3E}">
        <p14:creationId xmlns:p14="http://schemas.microsoft.com/office/powerpoint/2010/main" val="3974973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A21CD8-C7E5-48A6-A90C-109FDCEACD6D}"/>
              </a:ext>
            </a:extLst>
          </p:cNvPr>
          <p:cNvSpPr>
            <a:spLocks noGrp="1"/>
          </p:cNvSpPr>
          <p:nvPr>
            <p:ph type="title"/>
          </p:nvPr>
        </p:nvSpPr>
        <p:spPr>
          <a:xfrm>
            <a:off x="7552265" y="0"/>
            <a:ext cx="4636391" cy="932916"/>
          </a:xfrm>
          <a:ln>
            <a:noFill/>
          </a:ln>
        </p:spPr>
        <p:txBody>
          <a:bodyPr>
            <a:normAutofit/>
          </a:bodyPr>
          <a:lstStyle/>
          <a:p>
            <a:pPr algn="ctr"/>
            <a:r>
              <a:rPr lang="en-US" sz="3200" b="1" i="1" u="sng" dirty="0">
                <a:solidFill>
                  <a:srgbClr val="FF0000"/>
                </a:solidFill>
              </a:rPr>
              <a:t>MS SQL     </a:t>
            </a:r>
            <a:endParaRPr lang="vi-VN" sz="3200" dirty="0"/>
          </a:p>
        </p:txBody>
      </p:sp>
      <p:pic>
        <p:nvPicPr>
          <p:cNvPr id="5" name="Picture 4">
            <a:extLst>
              <a:ext uri="{FF2B5EF4-FFF2-40B4-BE49-F238E27FC236}">
                <a16:creationId xmlns:a16="http://schemas.microsoft.com/office/drawing/2014/main" id="{743BA560-FC0B-4E29-9D55-B35909E27E5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890518" y="111954"/>
            <a:ext cx="709008" cy="709008"/>
          </a:xfrm>
          <a:prstGeom prst="rect">
            <a:avLst/>
          </a:prstGeom>
        </p:spPr>
      </p:pic>
      <p:sp>
        <p:nvSpPr>
          <p:cNvPr id="6" name="TextBox 5">
            <a:extLst>
              <a:ext uri="{FF2B5EF4-FFF2-40B4-BE49-F238E27FC236}">
                <a16:creationId xmlns:a16="http://schemas.microsoft.com/office/drawing/2014/main" id="{8E029091-653E-43D6-9BFB-74D79DEB95E7}"/>
              </a:ext>
            </a:extLst>
          </p:cNvPr>
          <p:cNvSpPr txBox="1"/>
          <p:nvPr/>
        </p:nvSpPr>
        <p:spPr>
          <a:xfrm>
            <a:off x="7787811" y="932916"/>
            <a:ext cx="4048018" cy="1477328"/>
          </a:xfrm>
          <a:prstGeom prst="rect">
            <a:avLst/>
          </a:prstGeom>
          <a:noFill/>
        </p:spPr>
        <p:txBody>
          <a:bodyPr wrap="square" rtlCol="0">
            <a:spAutoFit/>
          </a:bodyPr>
          <a:lstStyle/>
          <a:p>
            <a:r>
              <a:rPr lang="vi-VN" b="0" i="0" u="none" strike="noStrike" dirty="0">
                <a:solidFill>
                  <a:srgbClr val="FF0000"/>
                </a:solidFill>
                <a:effectLst/>
                <a:latin typeface="Arial" panose="020B0604020202020204" pitchFamily="34" charset="0"/>
                <a:hlinkClick r:id="rId3">
                  <a:extLst>
                    <a:ext uri="{A12FA001-AC4F-418D-AE19-62706E023703}">
                      <ahyp:hlinkClr xmlns:ahyp="http://schemas.microsoft.com/office/drawing/2018/hyperlinkcolor" xmlns="" val="tx"/>
                    </a:ext>
                  </a:extLst>
                </a:hlinkClick>
              </a:rPr>
              <a:t>SQL</a:t>
            </a:r>
            <a:r>
              <a:rPr lang="vi-VN" b="0" i="0" dirty="0">
                <a:effectLst/>
                <a:latin typeface="Arial" panose="020B0604020202020204" pitchFamily="34" charset="0"/>
              </a:rPr>
              <a:t>, viết tắt của Structured Query Language, là ngôn ngữ truy vấn có cấu trúc, cho phép bạn truy cập và thao tác với các cơ sở dữ liệu để tạo, xóa, sửa đổi, trích xuất dữ liệu.</a:t>
            </a:r>
            <a:endParaRPr lang="vi-VN" dirty="0"/>
          </a:p>
        </p:txBody>
      </p:sp>
      <p:sp>
        <p:nvSpPr>
          <p:cNvPr id="7" name="TextBox 6">
            <a:extLst>
              <a:ext uri="{FF2B5EF4-FFF2-40B4-BE49-F238E27FC236}">
                <a16:creationId xmlns:a16="http://schemas.microsoft.com/office/drawing/2014/main" id="{BA9FB6CC-3CDB-445D-A867-002ACBA834FC}"/>
              </a:ext>
            </a:extLst>
          </p:cNvPr>
          <p:cNvSpPr txBox="1"/>
          <p:nvPr/>
        </p:nvSpPr>
        <p:spPr>
          <a:xfrm>
            <a:off x="7787811" y="2498729"/>
            <a:ext cx="3976099" cy="4247317"/>
          </a:xfrm>
          <a:prstGeom prst="rect">
            <a:avLst/>
          </a:prstGeom>
          <a:noFill/>
        </p:spPr>
        <p:txBody>
          <a:bodyPr wrap="square" rtlCol="0">
            <a:spAutoFit/>
          </a:bodyPr>
          <a:lstStyle/>
          <a:p>
            <a:pPr algn="l"/>
            <a:r>
              <a:rPr lang="vi-VN" b="0" i="0" dirty="0">
                <a:solidFill>
                  <a:srgbClr val="FF0000"/>
                </a:solidFill>
                <a:effectLst/>
                <a:latin typeface="Arial" panose="020B0604020202020204" pitchFamily="34" charset="0"/>
              </a:rPr>
              <a:t>SQL</a:t>
            </a:r>
            <a:r>
              <a:rPr lang="vi-VN" b="0" i="0" dirty="0">
                <a:effectLst/>
                <a:latin typeface="Arial" panose="020B0604020202020204" pitchFamily="34" charset="0"/>
              </a:rPr>
              <a:t> mang đến rất nhiều lợi ích, như:</a:t>
            </a:r>
          </a:p>
          <a:p>
            <a:pPr algn="l">
              <a:buFont typeface="Arial" panose="020B0604020202020204" pitchFamily="34" charset="0"/>
              <a:buChar char="•"/>
            </a:pPr>
            <a:r>
              <a:rPr lang="vi-VN" b="0" i="0" dirty="0">
                <a:effectLst/>
                <a:latin typeface="Arial" panose="020B0604020202020204" pitchFamily="34" charset="0"/>
              </a:rPr>
              <a:t>Tạo cơ sở dữ liệu mới</a:t>
            </a:r>
          </a:p>
          <a:p>
            <a:pPr algn="l">
              <a:buFont typeface="Arial" panose="020B0604020202020204" pitchFamily="34" charset="0"/>
              <a:buChar char="•"/>
            </a:pPr>
            <a:r>
              <a:rPr lang="vi-VN" b="0" i="0" dirty="0">
                <a:effectLst/>
                <a:latin typeface="Arial" panose="020B0604020202020204" pitchFamily="34" charset="0"/>
              </a:rPr>
              <a:t>Tạo bảng mới trong cơ sở dữ liệu</a:t>
            </a:r>
          </a:p>
          <a:p>
            <a:pPr algn="l">
              <a:buFont typeface="Arial" panose="020B0604020202020204" pitchFamily="34" charset="0"/>
              <a:buChar char="•"/>
            </a:pPr>
            <a:r>
              <a:rPr lang="vi-VN" b="0" i="0" dirty="0">
                <a:effectLst/>
                <a:latin typeface="Arial" panose="020B0604020202020204" pitchFamily="34" charset="0"/>
              </a:rPr>
              <a:t>Tạo view (khung nhìn) mới</a:t>
            </a:r>
          </a:p>
          <a:p>
            <a:pPr algn="l">
              <a:buFont typeface="Arial" panose="020B0604020202020204" pitchFamily="34" charset="0"/>
              <a:buChar char="•"/>
            </a:pPr>
            <a:r>
              <a:rPr lang="vi-VN" b="0" i="0" dirty="0">
                <a:effectLst/>
                <a:latin typeface="Arial" panose="020B0604020202020204" pitchFamily="34" charset="0"/>
              </a:rPr>
              <a:t>Thực hiện truy vấn trên cơ sở dữ liệu</a:t>
            </a:r>
          </a:p>
          <a:p>
            <a:pPr algn="l">
              <a:buFont typeface="Arial" panose="020B0604020202020204" pitchFamily="34" charset="0"/>
              <a:buChar char="•"/>
            </a:pPr>
            <a:r>
              <a:rPr lang="vi-VN" b="0" i="0" dirty="0">
                <a:effectLst/>
                <a:latin typeface="Arial" panose="020B0604020202020204" pitchFamily="34" charset="0"/>
              </a:rPr>
              <a:t>Giúp mô tả dữ liệu</a:t>
            </a:r>
          </a:p>
          <a:p>
            <a:pPr algn="l">
              <a:buFont typeface="Arial" panose="020B0604020202020204" pitchFamily="34" charset="0"/>
              <a:buChar char="•"/>
            </a:pPr>
            <a:r>
              <a:rPr lang="vi-VN" b="0" i="0" dirty="0">
                <a:effectLst/>
                <a:latin typeface="Arial" panose="020B0604020202020204" pitchFamily="34" charset="0"/>
              </a:rPr>
              <a:t>Tạo, chèn, xóa, sửa đổi bản ghi trong cơ sở dữ liệu</a:t>
            </a:r>
          </a:p>
          <a:p>
            <a:pPr algn="l">
              <a:buFont typeface="Arial" panose="020B0604020202020204" pitchFamily="34" charset="0"/>
              <a:buChar char="•"/>
            </a:pPr>
            <a:r>
              <a:rPr lang="vi-VN" b="0" i="0" dirty="0">
                <a:effectLst/>
                <a:latin typeface="Arial" panose="020B0604020202020204" pitchFamily="34" charset="0"/>
              </a:rPr>
              <a:t>Trích xuất dữ liệu từ cơ sở dữ liệu</a:t>
            </a:r>
          </a:p>
          <a:p>
            <a:pPr algn="l">
              <a:buFont typeface="Arial" panose="020B0604020202020204" pitchFamily="34" charset="0"/>
              <a:buChar char="•"/>
            </a:pPr>
            <a:r>
              <a:rPr lang="vi-VN" b="0" i="0" dirty="0">
                <a:effectLst/>
                <a:latin typeface="Arial" panose="020B0604020202020204" pitchFamily="34" charset="0"/>
              </a:rPr>
              <a:t>Thiết lập quyền trên bảng, thủ tục và view</a:t>
            </a:r>
          </a:p>
          <a:p>
            <a:pPr algn="l">
              <a:buFont typeface="Arial" panose="020B0604020202020204" pitchFamily="34" charset="0"/>
              <a:buChar char="•"/>
            </a:pPr>
            <a:r>
              <a:rPr lang="vi-VN" b="0" i="0" dirty="0">
                <a:effectLst/>
                <a:latin typeface="Arial" panose="020B0604020202020204" pitchFamily="34" charset="0"/>
              </a:rPr>
              <a:t>Nhúng các ngôn ngữ khác sử dụng mô-đun SQL, thư viện, trình biên dịch sẵn</a:t>
            </a:r>
          </a:p>
        </p:txBody>
      </p:sp>
      <p:pic>
        <p:nvPicPr>
          <p:cNvPr id="3" name="Picture 2"/>
          <p:cNvPicPr>
            <a:picLocks noChangeAspect="1"/>
          </p:cNvPicPr>
          <p:nvPr/>
        </p:nvPicPr>
        <p:blipFill>
          <a:blip r:embed="rId4"/>
          <a:stretch>
            <a:fillRect/>
          </a:stretch>
        </p:blipFill>
        <p:spPr>
          <a:xfrm>
            <a:off x="0" y="0"/>
            <a:ext cx="7787811" cy="6857999"/>
          </a:xfrm>
          <a:prstGeom prst="rect">
            <a:avLst/>
          </a:prstGeom>
        </p:spPr>
      </p:pic>
    </p:spTree>
    <p:extLst>
      <p:ext uri="{BB962C8B-B14F-4D97-AF65-F5344CB8AC3E}">
        <p14:creationId xmlns:p14="http://schemas.microsoft.com/office/powerpoint/2010/main" val="81307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additive="base">
                                        <p:cTn id="3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3BD856-471A-4BC1-A0D5-8E96A16AEC47}"/>
              </a:ext>
            </a:extLst>
          </p:cNvPr>
          <p:cNvSpPr>
            <a:spLocks noGrp="1"/>
          </p:cNvSpPr>
          <p:nvPr>
            <p:ph type="title"/>
          </p:nvPr>
        </p:nvSpPr>
        <p:spPr>
          <a:xfrm>
            <a:off x="406768" y="260710"/>
            <a:ext cx="4326194" cy="717444"/>
          </a:xfrm>
        </p:spPr>
        <p:txBody>
          <a:bodyPr>
            <a:normAutofit/>
          </a:bodyPr>
          <a:lstStyle/>
          <a:p>
            <a:r>
              <a:rPr lang="en-US" sz="3200" b="1" i="1" u="sng" dirty="0">
                <a:solidFill>
                  <a:srgbClr val="0070C0"/>
                </a:solidFill>
              </a:rPr>
              <a:t>Jasper Report</a:t>
            </a:r>
            <a:endParaRPr lang="vi-VN" sz="3600" dirty="0"/>
          </a:p>
        </p:txBody>
      </p:sp>
      <p:pic>
        <p:nvPicPr>
          <p:cNvPr id="4" name="Content Placeholder 3">
            <a:extLst>
              <a:ext uri="{FF2B5EF4-FFF2-40B4-BE49-F238E27FC236}">
                <a16:creationId xmlns:a16="http://schemas.microsoft.com/office/drawing/2014/main" id="{F50E2198-4B09-4D0F-9F86-10EDED1D1C1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877780" y="308282"/>
            <a:ext cx="622300" cy="622300"/>
          </a:xfrm>
        </p:spPr>
      </p:pic>
      <p:sp>
        <p:nvSpPr>
          <p:cNvPr id="6" name="TextBox 5">
            <a:extLst>
              <a:ext uri="{FF2B5EF4-FFF2-40B4-BE49-F238E27FC236}">
                <a16:creationId xmlns:a16="http://schemas.microsoft.com/office/drawing/2014/main" id="{6E7F5FDA-1543-403F-B8D0-53E665024744}"/>
              </a:ext>
            </a:extLst>
          </p:cNvPr>
          <p:cNvSpPr txBox="1"/>
          <p:nvPr/>
        </p:nvSpPr>
        <p:spPr>
          <a:xfrm>
            <a:off x="8465905" y="1090342"/>
            <a:ext cx="3578551" cy="2392706"/>
          </a:xfrm>
          <a:prstGeom prst="rect">
            <a:avLst/>
          </a:prstGeom>
          <a:noFill/>
        </p:spPr>
        <p:txBody>
          <a:bodyPr wrap="square" rtlCol="0">
            <a:spAutoFit/>
          </a:bodyPr>
          <a:lstStyle/>
          <a:p>
            <a:pPr>
              <a:lnSpc>
                <a:spcPct val="120000"/>
              </a:lnSpc>
            </a:pPr>
            <a:r>
              <a:rPr lang="en-US" sz="1800" dirty="0">
                <a:solidFill>
                  <a:srgbClr val="0070C0"/>
                </a:solidFill>
              </a:rPr>
              <a:t>- Jasper Report</a:t>
            </a:r>
            <a:r>
              <a:rPr lang="vi-VN" sz="1800" dirty="0">
                <a:solidFill>
                  <a:srgbClr val="0070C0"/>
                </a:solidFill>
              </a:rPr>
              <a:t> </a:t>
            </a:r>
            <a:r>
              <a:rPr lang="vi-VN" sz="1800" dirty="0"/>
              <a:t>giúp </a:t>
            </a:r>
            <a:r>
              <a:rPr lang="vi-VN" b="0" i="0" dirty="0">
                <a:effectLst/>
                <a:latin typeface="Roboto" panose="02000000000000000000" pitchFamily="2" charset="0"/>
              </a:rPr>
              <a:t>việc tạo report trở nên để dàng hơn. </a:t>
            </a:r>
          </a:p>
          <a:p>
            <a:pPr>
              <a:lnSpc>
                <a:spcPct val="120000"/>
              </a:lnSpc>
            </a:pPr>
            <a:r>
              <a:rPr lang="en-US" sz="1800" dirty="0">
                <a:solidFill>
                  <a:srgbClr val="0070C0"/>
                </a:solidFill>
              </a:rPr>
              <a:t>- Jasper Report</a:t>
            </a:r>
            <a:r>
              <a:rPr lang="vi-VN" sz="1800" dirty="0">
                <a:solidFill>
                  <a:srgbClr val="0070C0"/>
                </a:solidFill>
              </a:rPr>
              <a:t>  </a:t>
            </a:r>
            <a:r>
              <a:rPr lang="vi-VN" b="0" i="0" dirty="0">
                <a:effectLst/>
                <a:latin typeface="Roboto" panose="02000000000000000000" pitchFamily="2" charset="0"/>
              </a:rPr>
              <a:t>là một chương trình hỗ trợ người dùng và người lập trình sử dụng thư viện để thiết kế trong giao diện report trực quan bằng GUI</a:t>
            </a:r>
            <a:endParaRPr lang="vi-VN" dirty="0"/>
          </a:p>
        </p:txBody>
      </p:sp>
      <p:sp>
        <p:nvSpPr>
          <p:cNvPr id="8" name="TextBox 7">
            <a:extLst>
              <a:ext uri="{FF2B5EF4-FFF2-40B4-BE49-F238E27FC236}">
                <a16:creationId xmlns:a16="http://schemas.microsoft.com/office/drawing/2014/main" id="{817CBB44-8B70-4C60-82FC-4FB74E53863A}"/>
              </a:ext>
            </a:extLst>
          </p:cNvPr>
          <p:cNvSpPr txBox="1"/>
          <p:nvPr/>
        </p:nvSpPr>
        <p:spPr>
          <a:xfrm>
            <a:off x="8595516" y="4189256"/>
            <a:ext cx="3319328" cy="2308324"/>
          </a:xfrm>
          <a:prstGeom prst="rect">
            <a:avLst/>
          </a:prstGeom>
          <a:noFill/>
        </p:spPr>
        <p:txBody>
          <a:bodyPr wrap="square" rtlCol="0">
            <a:spAutoFit/>
          </a:bodyPr>
          <a:lstStyle/>
          <a:p>
            <a:r>
              <a:rPr lang="vi-VN" dirty="0">
                <a:solidFill>
                  <a:srgbClr val="0070C0"/>
                </a:solidFill>
                <a:latin typeface="Roboto" panose="02000000000000000000" pitchFamily="2" charset="0"/>
              </a:rPr>
              <a:t>- </a:t>
            </a:r>
            <a:r>
              <a:rPr lang="vi-VN" b="0" i="0" dirty="0">
                <a:solidFill>
                  <a:srgbClr val="0070C0"/>
                </a:solidFill>
                <a:effectLst/>
                <a:latin typeface="Roboto" panose="02000000000000000000" pitchFamily="2" charset="0"/>
              </a:rPr>
              <a:t>Một số đặc tính chính của </a:t>
            </a:r>
            <a:r>
              <a:rPr lang="en-US" sz="1800" dirty="0">
                <a:solidFill>
                  <a:srgbClr val="0070C0"/>
                </a:solidFill>
              </a:rPr>
              <a:t>Jasper Report</a:t>
            </a:r>
            <a:r>
              <a:rPr lang="vi-VN" sz="1800" dirty="0">
                <a:solidFill>
                  <a:srgbClr val="0070C0"/>
                </a:solidFill>
              </a:rPr>
              <a:t> </a:t>
            </a:r>
            <a:endParaRPr lang="vi-VN" b="0" i="0" dirty="0">
              <a:solidFill>
                <a:srgbClr val="0070C0"/>
              </a:solidFill>
              <a:effectLst/>
              <a:latin typeface="Roboto" panose="02000000000000000000" pitchFamily="2" charset="0"/>
            </a:endParaRPr>
          </a:p>
          <a:p>
            <a:pPr marL="285750" indent="-285750">
              <a:buFont typeface="Arial" panose="020B0604020202020204" pitchFamily="34" charset="0"/>
              <a:buChar char="•"/>
            </a:pPr>
            <a:r>
              <a:rPr lang="vi-VN" b="0" i="0" dirty="0">
                <a:effectLst/>
                <a:latin typeface="Roboto" panose="02000000000000000000" pitchFamily="2" charset="0"/>
              </a:rPr>
              <a:t>Hỗ trợ Unicode và các kí tự khác</a:t>
            </a:r>
          </a:p>
          <a:p>
            <a:pPr marL="285750" indent="-285750">
              <a:buFont typeface="Arial" panose="020B0604020202020204" pitchFamily="34" charset="0"/>
              <a:buChar char="•"/>
            </a:pPr>
            <a:r>
              <a:rPr lang="vi-VN" b="0" i="0" dirty="0">
                <a:effectLst/>
                <a:latin typeface="Roboto" panose="02000000000000000000" pitchFamily="2" charset="0"/>
              </a:rPr>
              <a:t>Hỗ trợ JDBC</a:t>
            </a:r>
          </a:p>
          <a:p>
            <a:pPr marL="285750" indent="-285750">
              <a:buFont typeface="Arial" panose="020B0604020202020204" pitchFamily="34" charset="0"/>
              <a:buChar char="•"/>
            </a:pPr>
            <a:r>
              <a:rPr lang="vi-VN" b="0" i="0" dirty="0">
                <a:effectLst/>
                <a:latin typeface="Roboto" panose="02000000000000000000" pitchFamily="2" charset="0"/>
              </a:rPr>
              <a:t>Hỗ trợ tất cả các loại của JRDataSource</a:t>
            </a:r>
          </a:p>
          <a:p>
            <a:pPr marL="285750" indent="-285750">
              <a:buFont typeface="Arial" panose="020B0604020202020204" pitchFamily="34" charset="0"/>
              <a:buChar char="•"/>
            </a:pPr>
            <a:r>
              <a:rPr lang="vi-VN" b="0" i="0" dirty="0">
                <a:effectLst/>
                <a:latin typeface="Roboto" panose="02000000000000000000" pitchFamily="2" charset="0"/>
              </a:rPr>
              <a:t>Hỗ trợ report con</a:t>
            </a:r>
            <a:endParaRPr lang="vi-VN" dirty="0"/>
          </a:p>
        </p:txBody>
      </p:sp>
      <p:pic>
        <p:nvPicPr>
          <p:cNvPr id="3" name="Picture 2"/>
          <p:cNvPicPr>
            <a:picLocks noChangeAspect="1"/>
          </p:cNvPicPr>
          <p:nvPr/>
        </p:nvPicPr>
        <p:blipFill>
          <a:blip r:embed="rId3"/>
          <a:stretch>
            <a:fillRect/>
          </a:stretch>
        </p:blipFill>
        <p:spPr>
          <a:xfrm>
            <a:off x="244670" y="1025726"/>
            <a:ext cx="8221235" cy="5204911"/>
          </a:xfrm>
          <a:prstGeom prst="rect">
            <a:avLst/>
          </a:prstGeom>
        </p:spPr>
      </p:pic>
    </p:spTree>
    <p:extLst>
      <p:ext uri="{BB962C8B-B14F-4D97-AF65-F5344CB8AC3E}">
        <p14:creationId xmlns:p14="http://schemas.microsoft.com/office/powerpoint/2010/main" val="303914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 calcmode="lin" valueType="num">
                                      <p:cBhvr additive="base">
                                        <p:cTn id="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80E4-C06D-4582-9F3C-62F45B916916}"/>
              </a:ext>
            </a:extLst>
          </p:cNvPr>
          <p:cNvSpPr>
            <a:spLocks noGrp="1"/>
          </p:cNvSpPr>
          <p:nvPr>
            <p:ph type="title"/>
          </p:nvPr>
        </p:nvSpPr>
        <p:spPr>
          <a:xfrm>
            <a:off x="644893" y="484632"/>
            <a:ext cx="5168168" cy="1609344"/>
          </a:xfrm>
        </p:spPr>
        <p:txBody>
          <a:bodyPr>
            <a:normAutofit/>
          </a:bodyPr>
          <a:lstStyle/>
          <a:p>
            <a:r>
              <a:rPr lang="en-US" sz="4400"/>
              <a:t>Phân tích </a:t>
            </a:r>
            <a:r>
              <a:rPr lang="vi-VN" sz="4400"/>
              <a:t>- </a:t>
            </a:r>
            <a:r>
              <a:rPr lang="en-US" sz="4400"/>
              <a:t>thiết kế hệ thống</a:t>
            </a:r>
          </a:p>
        </p:txBody>
      </p:sp>
      <p:sp>
        <p:nvSpPr>
          <p:cNvPr id="3" name="Content Placeholder 2">
            <a:extLst>
              <a:ext uri="{FF2B5EF4-FFF2-40B4-BE49-F238E27FC236}">
                <a16:creationId xmlns:a16="http://schemas.microsoft.com/office/drawing/2014/main" id="{C8AD41D7-D832-4947-AF6F-046DDA031A99}"/>
              </a:ext>
            </a:extLst>
          </p:cNvPr>
          <p:cNvSpPr>
            <a:spLocks noGrp="1"/>
          </p:cNvSpPr>
          <p:nvPr>
            <p:ph idx="1"/>
          </p:nvPr>
        </p:nvSpPr>
        <p:spPr>
          <a:xfrm>
            <a:off x="644893" y="2121408"/>
            <a:ext cx="5168168" cy="3759628"/>
          </a:xfrm>
        </p:spPr>
        <p:txBody>
          <a:bodyPr>
            <a:normAutofit fontScale="85000" lnSpcReduction="20000"/>
          </a:bodyPr>
          <a:lstStyle/>
          <a:p>
            <a:pPr>
              <a:lnSpc>
                <a:spcPct val="150000"/>
              </a:lnSpc>
            </a:pPr>
            <a:r>
              <a:rPr lang="vi-VN" sz="2800" dirty="0">
                <a:latin typeface="Times New Roman" panose="02020603050405020304" pitchFamily="18" charset="0"/>
                <a:cs typeface="Times New Roman" panose="02020603050405020304" pitchFamily="18" charset="0"/>
              </a:rPr>
              <a:t>Chức năng chính của hệ thống</a:t>
            </a:r>
            <a:endParaRPr lang="en-US" sz="2800" dirty="0">
              <a:latin typeface="Times New Roman" panose="02020603050405020304" pitchFamily="18" charset="0"/>
              <a:cs typeface="Times New Roman" panose="02020603050405020304" pitchFamily="18" charset="0"/>
            </a:endParaRPr>
          </a:p>
          <a:p>
            <a:pPr>
              <a:lnSpc>
                <a:spcPct val="150000"/>
              </a:lnSpc>
            </a:pPr>
            <a:r>
              <a:rPr lang="vi-VN" sz="2800" dirty="0">
                <a:latin typeface="Times New Roman" panose="02020603050405020304" pitchFamily="18" charset="0"/>
                <a:cs typeface="Times New Roman" panose="02020603050405020304" pitchFamily="18" charset="0"/>
              </a:rPr>
              <a:t>Sơ đồ Usecase</a:t>
            </a:r>
          </a:p>
          <a:p>
            <a:pPr>
              <a:lnSpc>
                <a:spcPct val="150000"/>
              </a:lnSpc>
            </a:pP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lớp</a:t>
            </a:r>
            <a:endParaRPr lang="en-US" sz="2800" dirty="0">
              <a:latin typeface="Times New Roman" panose="02020603050405020304" pitchFamily="18" charset="0"/>
              <a:cs typeface="Times New Roman" panose="02020603050405020304" pitchFamily="18" charset="0"/>
            </a:endParaRPr>
          </a:p>
          <a:p>
            <a:pPr>
              <a:lnSpc>
                <a:spcPct val="150000"/>
              </a:lnSpc>
            </a:pPr>
            <a:r>
              <a:rPr lang="vi-VN" sz="2800" dirty="0">
                <a:latin typeface="Times New Roman" panose="02020603050405020304" pitchFamily="18" charset="0"/>
                <a:cs typeface="Times New Roman" panose="02020603050405020304" pitchFamily="18" charset="0"/>
              </a:rPr>
              <a:t>Sơ đồ </a:t>
            </a:r>
            <a:r>
              <a:rPr lang="vi-VN" sz="2800">
                <a:latin typeface="Times New Roman" panose="02020603050405020304" pitchFamily="18" charset="0"/>
                <a:cs typeface="Times New Roman" panose="02020603050405020304" pitchFamily="18" charset="0"/>
              </a:rPr>
              <a:t>dữ </a:t>
            </a:r>
            <a:r>
              <a:rPr lang="vi-VN" sz="2800" smtClean="0">
                <a:latin typeface="Times New Roman" panose="02020603050405020304" pitchFamily="18" charset="0"/>
                <a:cs typeface="Times New Roman" panose="02020603050405020304" pitchFamily="18" charset="0"/>
              </a:rPr>
              <a:t>liệu</a:t>
            </a:r>
            <a:endParaRPr lang="vi-VN" sz="2800" dirty="0">
              <a:latin typeface="Times New Roman" panose="02020603050405020304" pitchFamily="18" charset="0"/>
              <a:cs typeface="Times New Roman" panose="02020603050405020304" pitchFamily="18" charset="0"/>
            </a:endParaRPr>
          </a:p>
          <a:p>
            <a:pPr>
              <a:lnSpc>
                <a:spcPct val="150000"/>
              </a:lnSpc>
            </a:pPr>
            <a:r>
              <a:rPr lang="vi-VN" sz="2800" dirty="0">
                <a:latin typeface="Times New Roman" panose="02020603050405020304" pitchFamily="18" charset="0"/>
                <a:ea typeface="Calibri" panose="020F0502020204030204" pitchFamily="34" charset="0"/>
              </a:rPr>
              <a:t>Screen Flow (Phân luồng màn hình của ứng dụng)</a:t>
            </a:r>
            <a:endParaRPr lang="vi-VN" sz="3200" dirty="0"/>
          </a:p>
          <a:p>
            <a:pPr>
              <a:lnSpc>
                <a:spcPct val="150000"/>
              </a:lnSpc>
            </a:pP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91E1BBD-E372-482D-909F-76CB3B205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217" y="552335"/>
            <a:ext cx="2380871" cy="2380871"/>
          </a:xfrm>
          <a:prstGeom prst="rect">
            <a:avLst/>
          </a:prstGeom>
          <a:effectLst>
            <a:glow rad="63500">
              <a:schemeClr val="accent2">
                <a:satMod val="175000"/>
                <a:alpha val="40000"/>
              </a:schemeClr>
            </a:glow>
            <a:outerShdw blurRad="50800" dist="38100" dir="18900000" algn="bl" rotWithShape="0">
              <a:prstClr val="black">
                <a:alpha val="40000"/>
              </a:prstClr>
            </a:outerShdw>
          </a:effectLst>
        </p:spPr>
      </p:pic>
      <p:pic>
        <p:nvPicPr>
          <p:cNvPr id="6" name="Picture 5">
            <a:extLst>
              <a:ext uri="{FF2B5EF4-FFF2-40B4-BE49-F238E27FC236}">
                <a16:creationId xmlns:a16="http://schemas.microsoft.com/office/drawing/2014/main" id="{46DE6D87-9DA2-4827-90FC-5D3417421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87" y="2663216"/>
            <a:ext cx="3106457" cy="3106457"/>
          </a:xfrm>
          <a:prstGeom prst="rect">
            <a:avLst/>
          </a:prstGeom>
          <a:effectLst>
            <a:glow rad="228600">
              <a:schemeClr val="accent1">
                <a:satMod val="175000"/>
                <a:alpha val="40000"/>
              </a:schemeClr>
            </a:glow>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71C902BB-09C0-4BB2-994F-82A4200A40D3}"/>
              </a:ext>
            </a:extLst>
          </p:cNvPr>
          <p:cNvSpPr/>
          <p:nvPr/>
        </p:nvSpPr>
        <p:spPr>
          <a:xfrm>
            <a:off x="8776086" y="484632"/>
            <a:ext cx="3106457" cy="17756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7183623F-BF81-4430-998F-BCC6998DACA4}"/>
              </a:ext>
            </a:extLst>
          </p:cNvPr>
          <p:cNvSpPr/>
          <p:nvPr/>
        </p:nvSpPr>
        <p:spPr>
          <a:xfrm>
            <a:off x="6241217" y="3249613"/>
            <a:ext cx="2265785" cy="3192284"/>
          </a:xfrm>
          <a:prstGeom prst="roundRect">
            <a:avLst/>
          </a:prstGeom>
          <a:effectLst>
            <a:outerShdw blurRad="50800" dist="38100" dir="8100000" algn="tr" rotWithShape="0">
              <a:prstClr val="black">
                <a:alpha val="40000"/>
              </a:prst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vi-VN" dirty="0"/>
          </a:p>
        </p:txBody>
      </p:sp>
      <p:sp>
        <p:nvSpPr>
          <p:cNvPr id="8" name="Rectangle 7">
            <a:extLst>
              <a:ext uri="{FF2B5EF4-FFF2-40B4-BE49-F238E27FC236}">
                <a16:creationId xmlns:a16="http://schemas.microsoft.com/office/drawing/2014/main" id="{8A506ACF-5A8D-44D3-9489-F3A60176F2BC}"/>
              </a:ext>
            </a:extLst>
          </p:cNvPr>
          <p:cNvSpPr/>
          <p:nvPr/>
        </p:nvSpPr>
        <p:spPr>
          <a:xfrm>
            <a:off x="8622088" y="5609690"/>
            <a:ext cx="922604" cy="76367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66691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D530E9-01F5-48FF-8D67-487EF94A4891}"/>
              </a:ext>
            </a:extLst>
          </p:cNvPr>
          <p:cNvSpPr>
            <a:spLocks noGrp="1"/>
          </p:cNvSpPr>
          <p:nvPr>
            <p:ph type="title"/>
          </p:nvPr>
        </p:nvSpPr>
        <p:spPr>
          <a:xfrm>
            <a:off x="1069848" y="484632"/>
            <a:ext cx="10058400" cy="1220878"/>
          </a:xfrm>
        </p:spPr>
        <p:txBody>
          <a:bodyPr vert="horz" lIns="91440" tIns="45720" rIns="91440" bIns="45720" rtlCol="0" anchor="ctr">
            <a:normAutofit/>
          </a:bodyPr>
          <a:lstStyle/>
          <a:p>
            <a:r>
              <a:rPr lang="en-US" altLang="vi-VN" sz="4400" b="1" dirty="0" err="1"/>
              <a:t>Chức</a:t>
            </a:r>
            <a:r>
              <a:rPr lang="en-US" altLang="vi-VN" sz="4400" b="1" dirty="0"/>
              <a:t> </a:t>
            </a:r>
            <a:r>
              <a:rPr lang="en-US" altLang="vi-VN" sz="4400" b="1" dirty="0" err="1"/>
              <a:t>năng</a:t>
            </a:r>
            <a:r>
              <a:rPr lang="en-US" altLang="vi-VN" sz="4400" b="1" dirty="0"/>
              <a:t> </a:t>
            </a:r>
            <a:r>
              <a:rPr lang="en-US" altLang="vi-VN" sz="4400" b="1" dirty="0" err="1"/>
              <a:t>chính</a:t>
            </a:r>
            <a:r>
              <a:rPr lang="en-US" altLang="vi-VN" sz="4400" b="1" dirty="0"/>
              <a:t> </a:t>
            </a:r>
            <a:r>
              <a:rPr lang="en-US" altLang="vi-VN" sz="4400" b="1" dirty="0" err="1"/>
              <a:t>của</a:t>
            </a:r>
            <a:r>
              <a:rPr lang="en-US" altLang="vi-VN" sz="4400" b="1" dirty="0"/>
              <a:t> </a:t>
            </a:r>
            <a:r>
              <a:rPr lang="en-US" altLang="vi-VN" sz="4400" b="1" dirty="0" err="1"/>
              <a:t>hê</a:t>
            </a:r>
            <a:r>
              <a:rPr lang="en-US" altLang="vi-VN" sz="4400" b="1" dirty="0"/>
              <a:t>̣ </a:t>
            </a:r>
            <a:r>
              <a:rPr lang="en-US" altLang="vi-VN" sz="4400" b="1" dirty="0" err="1"/>
              <a:t>thống</a:t>
            </a:r>
            <a:endParaRPr lang="en-US" sz="4400" b="1" dirty="0"/>
          </a:p>
        </p:txBody>
      </p:sp>
      <p:sp>
        <p:nvSpPr>
          <p:cNvPr id="7" name="TextBox 6">
            <a:extLst>
              <a:ext uri="{FF2B5EF4-FFF2-40B4-BE49-F238E27FC236}">
                <a16:creationId xmlns:a16="http://schemas.microsoft.com/office/drawing/2014/main" id="{C3072CEF-2F97-41FA-B7E8-6DD5D6C00524}"/>
              </a:ext>
            </a:extLst>
          </p:cNvPr>
          <p:cNvSpPr txBox="1"/>
          <p:nvPr/>
        </p:nvSpPr>
        <p:spPr>
          <a:xfrm>
            <a:off x="493159" y="1787703"/>
            <a:ext cx="8157681" cy="4384497"/>
          </a:xfrm>
          <a:prstGeom prst="rect">
            <a:avLst/>
          </a:prstGeom>
        </p:spPr>
        <p:txBody>
          <a:bodyPr vert="horz" lIns="91440" tIns="45720" rIns="91440" bIns="45720" rtlCol="0">
            <a:noAutofit/>
          </a:bodyPr>
          <a:lstStyle/>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i="1" dirty="0" err="1"/>
              <a:t>Chức</a:t>
            </a:r>
            <a:r>
              <a:rPr lang="en-US" sz="2400" b="1" i="1" dirty="0"/>
              <a:t> </a:t>
            </a:r>
            <a:r>
              <a:rPr lang="en-US" sz="2400" b="1" i="1" dirty="0" err="1"/>
              <a:t>năng</a:t>
            </a:r>
            <a:r>
              <a:rPr lang="en-US" sz="2400" b="1" i="1" dirty="0"/>
              <a:t> </a:t>
            </a:r>
            <a:r>
              <a:rPr lang="en-US" sz="2400" b="1" i="1" dirty="0" err="1"/>
              <a:t>quản</a:t>
            </a:r>
            <a:r>
              <a:rPr lang="en-US" sz="2400" b="1" i="1" dirty="0"/>
              <a:t> </a:t>
            </a:r>
            <a:r>
              <a:rPr lang="en-US" sz="2400" b="1" i="1" dirty="0" err="1"/>
              <a:t>lý</a:t>
            </a:r>
            <a:r>
              <a:rPr lang="en-US" sz="2400" b="1" i="1" dirty="0"/>
              <a:t> </a:t>
            </a:r>
            <a:r>
              <a:rPr lang="en-US" sz="2400" b="1" i="1" dirty="0" err="1"/>
              <a:t>nhân</a:t>
            </a:r>
            <a:r>
              <a:rPr lang="en-US" sz="2400" b="1" i="1" dirty="0"/>
              <a:t> </a:t>
            </a:r>
            <a:r>
              <a:rPr lang="en-US" sz="2400" b="1" i="1" dirty="0" err="1"/>
              <a:t>viên</a:t>
            </a:r>
            <a:r>
              <a:rPr lang="en-US" sz="2400" dirty="0"/>
              <a:t>: </a:t>
            </a:r>
            <a:r>
              <a:rPr lang="en-US" sz="2400" dirty="0" err="1"/>
              <a:t>Quản</a:t>
            </a:r>
            <a:r>
              <a:rPr lang="en-US" sz="2400" dirty="0"/>
              <a:t> </a:t>
            </a:r>
            <a:r>
              <a:rPr lang="en-US" sz="2400" dirty="0" err="1"/>
              <a:t>lý</a:t>
            </a:r>
            <a:r>
              <a:rPr lang="en-US" sz="2400" dirty="0"/>
              <a:t> </a:t>
            </a:r>
            <a:r>
              <a:rPr lang="en-US" sz="2400" dirty="0" err="1"/>
              <a:t>quản</a:t>
            </a:r>
            <a:r>
              <a:rPr lang="en-US" sz="2400" dirty="0"/>
              <a:t> </a:t>
            </a:r>
            <a:r>
              <a:rPr lang="en-US" sz="2400" dirty="0" err="1"/>
              <a:t>lý</a:t>
            </a:r>
            <a:r>
              <a:rPr lang="en-US" sz="2400" dirty="0"/>
              <a:t> </a:t>
            </a:r>
            <a:r>
              <a:rPr lang="en-US" sz="2400" dirty="0" err="1"/>
              <a:t>các</a:t>
            </a:r>
            <a:r>
              <a:rPr lang="en-US" sz="2400" dirty="0"/>
              <a:t> </a:t>
            </a:r>
            <a:r>
              <a:rPr lang="en-US" sz="2400" dirty="0" err="1"/>
              <a:t>thông</a:t>
            </a:r>
            <a:r>
              <a:rPr lang="en-US" sz="2400" dirty="0"/>
              <a:t> tin </a:t>
            </a:r>
            <a:r>
              <a:rPr lang="en-US" sz="2400" dirty="0" err="1"/>
              <a:t>của</a:t>
            </a:r>
            <a:r>
              <a:rPr lang="en-US" sz="2400" dirty="0"/>
              <a:t> </a:t>
            </a:r>
            <a:r>
              <a:rPr lang="en-US" sz="2400" dirty="0" err="1"/>
              <a:t>nhân</a:t>
            </a:r>
            <a:r>
              <a:rPr lang="en-US" sz="2400" dirty="0"/>
              <a:t> </a:t>
            </a:r>
            <a:r>
              <a:rPr lang="en-US" sz="2400" dirty="0" err="1"/>
              <a:t>viên</a:t>
            </a:r>
            <a:r>
              <a:rPr lang="en-US" sz="2400" dirty="0"/>
              <a:t> </a:t>
            </a:r>
            <a:r>
              <a:rPr lang="en-US" sz="2400" dirty="0" err="1"/>
              <a:t>trong</a:t>
            </a:r>
            <a:r>
              <a:rPr lang="en-US" sz="2400" dirty="0"/>
              <a:t> </a:t>
            </a:r>
            <a:r>
              <a:rPr lang="en-US" sz="2400" dirty="0" err="1"/>
              <a:t>hiệu</a:t>
            </a:r>
            <a:r>
              <a:rPr lang="en-US" sz="2400" dirty="0"/>
              <a:t> </a:t>
            </a:r>
            <a:r>
              <a:rPr lang="en-US" sz="2400" dirty="0" err="1"/>
              <a:t>sách</a:t>
            </a:r>
            <a:r>
              <a:rPr lang="en-US" sz="2400" dirty="0"/>
              <a:t>.</a:t>
            </a:r>
          </a:p>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i="1" dirty="0" err="1"/>
              <a:t>Chức</a:t>
            </a:r>
            <a:r>
              <a:rPr lang="en-US" sz="2400" b="1" i="1" dirty="0"/>
              <a:t> </a:t>
            </a:r>
            <a:r>
              <a:rPr lang="en-US" sz="2400" b="1" i="1" dirty="0" err="1"/>
              <a:t>năng</a:t>
            </a:r>
            <a:r>
              <a:rPr lang="en-US" sz="2400" b="1" i="1" dirty="0"/>
              <a:t> </a:t>
            </a:r>
            <a:r>
              <a:rPr lang="en-US" sz="2400" b="1" i="1" dirty="0" err="1"/>
              <a:t>quản</a:t>
            </a:r>
            <a:r>
              <a:rPr lang="en-US" sz="2400" b="1" i="1" dirty="0"/>
              <a:t> </a:t>
            </a:r>
            <a:r>
              <a:rPr lang="en-US" sz="2400" b="1" i="1" dirty="0" err="1"/>
              <a:t>lý</a:t>
            </a:r>
            <a:r>
              <a:rPr lang="en-US" sz="2400" b="1" i="1" dirty="0"/>
              <a:t> </a:t>
            </a:r>
            <a:r>
              <a:rPr lang="en-US" sz="2400" b="1" i="1" dirty="0" err="1"/>
              <a:t>khách</a:t>
            </a:r>
            <a:r>
              <a:rPr lang="en-US" sz="2400" b="1" i="1" dirty="0"/>
              <a:t> </a:t>
            </a:r>
            <a:r>
              <a:rPr lang="en-US" sz="2400" b="1" i="1" dirty="0" err="1"/>
              <a:t>hàng</a:t>
            </a:r>
            <a:r>
              <a:rPr lang="en-US" sz="2400" dirty="0"/>
              <a:t>: </a:t>
            </a:r>
            <a:r>
              <a:rPr lang="en-US" sz="2400" dirty="0" err="1"/>
              <a:t>Nhân</a:t>
            </a:r>
            <a:r>
              <a:rPr lang="en-US" sz="2400" dirty="0"/>
              <a:t> </a:t>
            </a:r>
            <a:r>
              <a:rPr lang="en-US" sz="2400" dirty="0" err="1"/>
              <a:t>viên</a:t>
            </a:r>
            <a:r>
              <a:rPr lang="en-US" sz="2400" dirty="0"/>
              <a:t> </a:t>
            </a:r>
            <a:r>
              <a:rPr lang="en-US" sz="2400" dirty="0" err="1"/>
              <a:t>quản</a:t>
            </a:r>
            <a:r>
              <a:rPr lang="en-US" sz="2400" dirty="0"/>
              <a:t> </a:t>
            </a:r>
            <a:r>
              <a:rPr lang="en-US" sz="2400" err="1"/>
              <a:t>lý</a:t>
            </a:r>
            <a:r>
              <a:rPr lang="en-US" sz="2400"/>
              <a:t> </a:t>
            </a:r>
            <a:r>
              <a:rPr lang="vi-VN" sz="2400" smtClean="0"/>
              <a:t>khách hàng t</a:t>
            </a:r>
            <a:r>
              <a:rPr lang="en-US" sz="2400" smtClean="0"/>
              <a:t>rong </a:t>
            </a:r>
            <a:r>
              <a:rPr lang="en-US" sz="2400" dirty="0" err="1"/>
              <a:t>hiệu</a:t>
            </a:r>
            <a:r>
              <a:rPr lang="en-US" sz="2400" dirty="0"/>
              <a:t> </a:t>
            </a:r>
            <a:r>
              <a:rPr lang="en-US" sz="2400" dirty="0" err="1"/>
              <a:t>sách</a:t>
            </a:r>
            <a:r>
              <a:rPr lang="en-US" sz="2400" dirty="0"/>
              <a:t>.</a:t>
            </a:r>
          </a:p>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i="1" dirty="0" err="1"/>
              <a:t>Chức</a:t>
            </a:r>
            <a:r>
              <a:rPr lang="en-US" sz="2400" b="1" i="1" dirty="0"/>
              <a:t> </a:t>
            </a:r>
            <a:r>
              <a:rPr lang="en-US" sz="2400" b="1" i="1" dirty="0" err="1"/>
              <a:t>năng</a:t>
            </a:r>
            <a:r>
              <a:rPr lang="en-US" sz="2400" b="1" i="1" dirty="0"/>
              <a:t> </a:t>
            </a:r>
            <a:r>
              <a:rPr lang="en-US" sz="2400" b="1" i="1" dirty="0" err="1"/>
              <a:t>quản</a:t>
            </a:r>
            <a:r>
              <a:rPr lang="en-US" sz="2400" b="1" i="1" dirty="0"/>
              <a:t> </a:t>
            </a:r>
            <a:r>
              <a:rPr lang="en-US" sz="2400" b="1" i="1" dirty="0" err="1"/>
              <a:t>lý</a:t>
            </a:r>
            <a:r>
              <a:rPr lang="en-US" sz="2400" b="1" i="1" dirty="0"/>
              <a:t> </a:t>
            </a:r>
            <a:r>
              <a:rPr lang="en-US" sz="2400" b="1" i="1" dirty="0" err="1"/>
              <a:t>sách</a:t>
            </a:r>
            <a:r>
              <a:rPr lang="en-US" sz="2400" dirty="0"/>
              <a:t>: </a:t>
            </a:r>
            <a:r>
              <a:rPr lang="en-US" sz="2400" dirty="0" err="1"/>
              <a:t>Nhân</a:t>
            </a:r>
            <a:r>
              <a:rPr lang="en-US" sz="2400" dirty="0"/>
              <a:t> </a:t>
            </a:r>
            <a:r>
              <a:rPr lang="en-US" sz="2400" dirty="0" err="1"/>
              <a:t>viên</a:t>
            </a:r>
            <a:r>
              <a:rPr lang="en-US" sz="2400" dirty="0"/>
              <a:t> </a:t>
            </a:r>
            <a:r>
              <a:rPr lang="en-US" sz="2400" dirty="0" err="1"/>
              <a:t>quản</a:t>
            </a:r>
            <a:r>
              <a:rPr lang="en-US" sz="2400" dirty="0"/>
              <a:t> </a:t>
            </a:r>
            <a:r>
              <a:rPr lang="en-US" sz="2400" dirty="0" err="1"/>
              <a:t>lý</a:t>
            </a:r>
            <a:r>
              <a:rPr lang="en-US" sz="2400" dirty="0"/>
              <a:t> </a:t>
            </a:r>
            <a:r>
              <a:rPr lang="en-US" sz="2400" dirty="0" err="1"/>
              <a:t>thông</a:t>
            </a:r>
            <a:r>
              <a:rPr lang="en-US" sz="2400" dirty="0"/>
              <a:t> tin </a:t>
            </a:r>
            <a:r>
              <a:rPr lang="en-US" sz="2400" dirty="0" err="1"/>
              <a:t>các</a:t>
            </a:r>
            <a:r>
              <a:rPr lang="en-US" sz="2400" dirty="0"/>
              <a:t> </a:t>
            </a:r>
            <a:r>
              <a:rPr lang="en-US" sz="2400" dirty="0" err="1"/>
              <a:t>quyển</a:t>
            </a:r>
            <a:r>
              <a:rPr lang="en-US" sz="2400" dirty="0"/>
              <a:t> </a:t>
            </a:r>
            <a:r>
              <a:rPr lang="en-US" sz="2400" dirty="0" err="1"/>
              <a:t>sách</a:t>
            </a:r>
            <a:r>
              <a:rPr lang="en-US" sz="2400" dirty="0"/>
              <a:t>.</a:t>
            </a:r>
          </a:p>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i="1" dirty="0" err="1"/>
              <a:t>Chức</a:t>
            </a:r>
            <a:r>
              <a:rPr lang="en-US" sz="2400" b="1" i="1" dirty="0"/>
              <a:t> </a:t>
            </a:r>
            <a:r>
              <a:rPr lang="en-US" sz="2400" b="1" i="1" dirty="0" err="1"/>
              <a:t>năng</a:t>
            </a:r>
            <a:r>
              <a:rPr lang="en-US" sz="2400" b="1" i="1" dirty="0"/>
              <a:t> </a:t>
            </a:r>
            <a:r>
              <a:rPr lang="en-US" sz="2400" b="1" i="1" dirty="0" err="1"/>
              <a:t>quản</a:t>
            </a:r>
            <a:r>
              <a:rPr lang="en-US" sz="2400" b="1" i="1" dirty="0"/>
              <a:t> </a:t>
            </a:r>
            <a:r>
              <a:rPr lang="en-US" sz="2400" b="1" i="1" dirty="0" err="1"/>
              <a:t>lý</a:t>
            </a:r>
            <a:r>
              <a:rPr lang="en-US" sz="2400" b="1" i="1" dirty="0"/>
              <a:t> </a:t>
            </a:r>
            <a:r>
              <a:rPr lang="en-US" sz="2400" b="1" i="1" err="1"/>
              <a:t>dụng</a:t>
            </a:r>
            <a:r>
              <a:rPr lang="en-US" sz="2400" b="1" i="1"/>
              <a:t> </a:t>
            </a:r>
            <a:r>
              <a:rPr lang="vi-VN" sz="2400" b="1" i="1" smtClean="0"/>
              <a:t>văn phòng phẩm</a:t>
            </a:r>
            <a:r>
              <a:rPr lang="en-US" sz="2400" smtClean="0"/>
              <a:t>: </a:t>
            </a:r>
            <a:r>
              <a:rPr lang="en-US" sz="2400" dirty="0" err="1"/>
              <a:t>Nhân</a:t>
            </a:r>
            <a:r>
              <a:rPr lang="en-US" sz="2400" dirty="0"/>
              <a:t> </a:t>
            </a:r>
            <a:r>
              <a:rPr lang="en-US" sz="2400" dirty="0" err="1"/>
              <a:t>viên</a:t>
            </a:r>
            <a:r>
              <a:rPr lang="en-US" sz="2400" dirty="0"/>
              <a:t> </a:t>
            </a:r>
            <a:r>
              <a:rPr lang="en-US" sz="2400" dirty="0" err="1"/>
              <a:t>quản</a:t>
            </a:r>
            <a:r>
              <a:rPr lang="en-US" sz="2400" dirty="0"/>
              <a:t> </a:t>
            </a:r>
            <a:r>
              <a:rPr lang="en-US" sz="2400" dirty="0" err="1"/>
              <a:t>lý</a:t>
            </a:r>
            <a:r>
              <a:rPr lang="en-US" sz="2400" dirty="0"/>
              <a:t> </a:t>
            </a:r>
            <a:r>
              <a:rPr lang="en-US" sz="2400" dirty="0" err="1"/>
              <a:t>thông</a:t>
            </a:r>
            <a:r>
              <a:rPr lang="en-US" sz="2400" dirty="0"/>
              <a:t> tin </a:t>
            </a:r>
            <a:r>
              <a:rPr lang="en-US" sz="2400" dirty="0" err="1"/>
              <a:t>các</a:t>
            </a:r>
            <a:r>
              <a:rPr lang="en-US" sz="2400" dirty="0"/>
              <a:t> </a:t>
            </a:r>
            <a:r>
              <a:rPr lang="en-US" sz="2400" dirty="0" err="1"/>
              <a:t>dụng</a:t>
            </a:r>
            <a:r>
              <a:rPr lang="en-US" sz="2400" dirty="0"/>
              <a:t> </a:t>
            </a:r>
            <a:r>
              <a:rPr lang="en-US" sz="2400" dirty="0" err="1"/>
              <a:t>cụ</a:t>
            </a:r>
            <a:r>
              <a:rPr lang="en-US" sz="2400" dirty="0"/>
              <a:t> </a:t>
            </a:r>
            <a:r>
              <a:rPr lang="en-US" sz="2400" dirty="0" err="1"/>
              <a:t>học</a:t>
            </a:r>
            <a:r>
              <a:rPr lang="en-US" sz="2400" dirty="0"/>
              <a:t> </a:t>
            </a:r>
            <a:r>
              <a:rPr lang="en-US" sz="2400" dirty="0" err="1"/>
              <a:t>tập</a:t>
            </a:r>
            <a:r>
              <a:rPr lang="en-US" sz="2400" dirty="0"/>
              <a:t>;</a:t>
            </a:r>
          </a:p>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i="1" dirty="0" err="1"/>
              <a:t>Chức</a:t>
            </a:r>
            <a:r>
              <a:rPr lang="en-US" sz="2400" b="1" i="1" dirty="0"/>
              <a:t> </a:t>
            </a:r>
            <a:r>
              <a:rPr lang="en-US" sz="2400" b="1" i="1" err="1"/>
              <a:t>năng</a:t>
            </a:r>
            <a:r>
              <a:rPr lang="en-US" sz="2400" b="1" i="1"/>
              <a:t> </a:t>
            </a:r>
            <a:r>
              <a:rPr lang="vi-VN" sz="2400" b="1" i="1" smtClean="0"/>
              <a:t>tạo</a:t>
            </a:r>
            <a:r>
              <a:rPr lang="en-US" sz="2400" b="1" i="1" smtClean="0"/>
              <a:t> </a:t>
            </a:r>
            <a:r>
              <a:rPr lang="en-US" sz="2400" b="1" i="1" dirty="0" err="1"/>
              <a:t>hóa</a:t>
            </a:r>
            <a:r>
              <a:rPr lang="en-US" sz="2400" b="1" i="1" dirty="0"/>
              <a:t> </a:t>
            </a:r>
            <a:r>
              <a:rPr lang="en-US" sz="2400" b="1" i="1" dirty="0" err="1"/>
              <a:t>đơn</a:t>
            </a:r>
            <a:r>
              <a:rPr lang="en-US" sz="2400" dirty="0"/>
              <a:t>: </a:t>
            </a:r>
            <a:r>
              <a:rPr lang="en-US" sz="2400" dirty="0" err="1"/>
              <a:t>Nhân</a:t>
            </a:r>
            <a:r>
              <a:rPr lang="en-US" sz="2400" dirty="0"/>
              <a:t> </a:t>
            </a:r>
            <a:r>
              <a:rPr lang="en-US" sz="2400" dirty="0" err="1"/>
              <a:t>viên</a:t>
            </a:r>
            <a:r>
              <a:rPr lang="en-US" sz="2400" dirty="0"/>
              <a:t> </a:t>
            </a:r>
            <a:r>
              <a:rPr lang="en-US" sz="2400" dirty="0" err="1"/>
              <a:t>tạo</a:t>
            </a:r>
            <a:r>
              <a:rPr lang="en-US" sz="2400" dirty="0"/>
              <a:t> </a:t>
            </a:r>
            <a:r>
              <a:rPr lang="en-US" sz="2400" dirty="0" err="1"/>
              <a:t>hóa</a:t>
            </a:r>
            <a:r>
              <a:rPr lang="en-US" sz="2400" dirty="0"/>
              <a:t> </a:t>
            </a:r>
            <a:r>
              <a:rPr lang="en-US" sz="2400" dirty="0" err="1"/>
              <a:t>đơn</a:t>
            </a:r>
            <a:r>
              <a:rPr lang="en-US" sz="2400" dirty="0"/>
              <a:t> </a:t>
            </a:r>
            <a:r>
              <a:rPr lang="en-US" sz="2400" dirty="0" err="1"/>
              <a:t>cho</a:t>
            </a:r>
            <a:r>
              <a:rPr lang="en-US" sz="2400" dirty="0"/>
              <a:t> </a:t>
            </a:r>
            <a:r>
              <a:rPr lang="en-US" sz="2400" dirty="0" err="1"/>
              <a:t>khách</a:t>
            </a:r>
            <a:r>
              <a:rPr lang="en-US" sz="2400" dirty="0"/>
              <a:t> </a:t>
            </a:r>
            <a:r>
              <a:rPr lang="en-US" sz="2400" dirty="0" err="1"/>
              <a:t>hàng</a:t>
            </a:r>
            <a:r>
              <a:rPr lang="en-US" sz="2400" dirty="0"/>
              <a:t> </a:t>
            </a:r>
            <a:r>
              <a:rPr lang="en-US" sz="2400" dirty="0" err="1"/>
              <a:t>mua</a:t>
            </a:r>
            <a:r>
              <a:rPr lang="en-US" sz="2400" dirty="0"/>
              <a:t> </a:t>
            </a:r>
            <a:r>
              <a:rPr lang="en-US" sz="2400" dirty="0" err="1"/>
              <a:t>hàng</a:t>
            </a:r>
            <a:r>
              <a:rPr lang="en-US" sz="2400" dirty="0"/>
              <a:t> </a:t>
            </a:r>
            <a:r>
              <a:rPr lang="en-US" sz="2400" dirty="0" err="1"/>
              <a:t>trực</a:t>
            </a:r>
            <a:r>
              <a:rPr lang="en-US" sz="2400" dirty="0"/>
              <a:t> </a:t>
            </a:r>
            <a:r>
              <a:rPr lang="en-US" sz="2400" dirty="0" err="1"/>
              <a:t>tiếp</a:t>
            </a:r>
            <a:r>
              <a:rPr lang="en-US" sz="2400" dirty="0"/>
              <a:t> </a:t>
            </a:r>
            <a:r>
              <a:rPr lang="en-US" sz="2400" dirty="0" err="1"/>
              <a:t>tại</a:t>
            </a:r>
            <a:r>
              <a:rPr lang="en-US" sz="2400" dirty="0"/>
              <a:t> </a:t>
            </a:r>
            <a:r>
              <a:rPr lang="en-US" sz="2400" dirty="0" err="1"/>
              <a:t>hiệu</a:t>
            </a:r>
            <a:r>
              <a:rPr lang="en-US" sz="2400" dirty="0"/>
              <a:t> </a:t>
            </a:r>
            <a:r>
              <a:rPr lang="en-US" sz="2400" dirty="0" err="1"/>
              <a:t>sách</a:t>
            </a:r>
            <a:r>
              <a:rPr lang="en-US" sz="2400" dirty="0"/>
              <a:t>.</a:t>
            </a:r>
          </a:p>
          <a:p>
            <a:pPr marL="342900" lvl="0" indent="-182880" defTabSz="914400">
              <a:lnSpc>
                <a:spcPct val="90000"/>
              </a:lnSpc>
              <a:spcAft>
                <a:spcPts val="600"/>
              </a:spcAft>
              <a:buClr>
                <a:schemeClr val="accent1">
                  <a:lumMod val="75000"/>
                </a:schemeClr>
              </a:buClr>
              <a:buSzPct val="85000"/>
              <a:buFont typeface="Wingdings" pitchFamily="2" charset="2"/>
              <a:buChar char="§"/>
            </a:pPr>
            <a:r>
              <a:rPr lang="en-US" sz="2400" b="1" smtClean="0"/>
              <a:t>Chức </a:t>
            </a:r>
            <a:r>
              <a:rPr lang="en-US" sz="2400" b="1" dirty="0" err="1"/>
              <a:t>năng</a:t>
            </a:r>
            <a:r>
              <a:rPr lang="en-US" sz="2400" b="1" dirty="0"/>
              <a:t> </a:t>
            </a:r>
            <a:r>
              <a:rPr lang="en-US" sz="2400" b="1" dirty="0" err="1"/>
              <a:t>thống</a:t>
            </a:r>
            <a:r>
              <a:rPr lang="en-US" sz="2400" b="1" dirty="0"/>
              <a:t> </a:t>
            </a:r>
            <a:r>
              <a:rPr lang="en-US" sz="2400" b="1" dirty="0" err="1"/>
              <a:t>kê</a:t>
            </a:r>
            <a:r>
              <a:rPr lang="en-US" sz="2400" dirty="0"/>
              <a:t>:</a:t>
            </a:r>
            <a:r>
              <a:rPr lang="en-US" sz="2400" b="1" dirty="0"/>
              <a:t> </a:t>
            </a:r>
            <a:r>
              <a:rPr lang="en-US" sz="2400" dirty="0" err="1"/>
              <a:t>cho</a:t>
            </a:r>
            <a:r>
              <a:rPr lang="en-US" sz="2400" dirty="0"/>
              <a:t> </a:t>
            </a:r>
            <a:r>
              <a:rPr lang="en-US" sz="2400" dirty="0" err="1"/>
              <a:t>phép</a:t>
            </a:r>
            <a:r>
              <a:rPr lang="en-US" sz="2400" dirty="0"/>
              <a:t> </a:t>
            </a:r>
            <a:r>
              <a:rPr lang="en-US" sz="2400" dirty="0" err="1"/>
              <a:t>quản</a:t>
            </a:r>
            <a:r>
              <a:rPr lang="en-US" sz="2400" dirty="0"/>
              <a:t> </a:t>
            </a:r>
            <a:r>
              <a:rPr lang="en-US" sz="2400" dirty="0" err="1"/>
              <a:t>lý</a:t>
            </a:r>
            <a:r>
              <a:rPr lang="en-US" sz="2400" dirty="0"/>
              <a:t> </a:t>
            </a:r>
            <a:r>
              <a:rPr lang="en-US" sz="2400" dirty="0" err="1"/>
              <a:t>thống</a:t>
            </a:r>
            <a:r>
              <a:rPr lang="en-US" sz="2400" dirty="0"/>
              <a:t> </a:t>
            </a:r>
            <a:r>
              <a:rPr lang="en-US" sz="2400" dirty="0" err="1"/>
              <a:t>kê</a:t>
            </a:r>
            <a:r>
              <a:rPr lang="en-US" sz="2400" dirty="0"/>
              <a:t> </a:t>
            </a:r>
            <a:r>
              <a:rPr lang="en-US" sz="2400" dirty="0" err="1"/>
              <a:t>doanh</a:t>
            </a:r>
            <a:r>
              <a:rPr lang="en-US" sz="2400" dirty="0"/>
              <a:t> </a:t>
            </a:r>
            <a:r>
              <a:rPr lang="en-US" sz="2400" dirty="0" err="1"/>
              <a:t>thu</a:t>
            </a:r>
            <a:r>
              <a:rPr lang="en-US" sz="2400" dirty="0"/>
              <a:t>, </a:t>
            </a:r>
            <a:r>
              <a:rPr lang="en-US" sz="2400" dirty="0" err="1"/>
              <a:t>thông</a:t>
            </a:r>
            <a:r>
              <a:rPr lang="en-US" sz="2400" dirty="0"/>
              <a:t> tin </a:t>
            </a:r>
            <a:r>
              <a:rPr lang="en-US" sz="2400" dirty="0" err="1"/>
              <a:t>khách</a:t>
            </a:r>
            <a:r>
              <a:rPr lang="en-US" sz="2400" dirty="0"/>
              <a:t> </a:t>
            </a:r>
            <a:r>
              <a:rPr lang="en-US" sz="2400" dirty="0" err="1"/>
              <a:t>hàng</a:t>
            </a:r>
            <a:r>
              <a:rPr lang="en-US" sz="2400" dirty="0"/>
              <a:t>, </a:t>
            </a:r>
            <a:r>
              <a:rPr lang="en-US" sz="2400" dirty="0" err="1"/>
              <a:t>thông</a:t>
            </a:r>
            <a:r>
              <a:rPr lang="en-US" sz="2400" dirty="0"/>
              <a:t> tin </a:t>
            </a:r>
            <a:r>
              <a:rPr lang="en-US" sz="2400" dirty="0" err="1"/>
              <a:t>sản</a:t>
            </a:r>
            <a:r>
              <a:rPr lang="en-US" sz="2400" dirty="0"/>
              <a:t> </a:t>
            </a:r>
            <a:r>
              <a:rPr lang="en-US" sz="2400" dirty="0" err="1"/>
              <a:t>phẩm</a:t>
            </a:r>
            <a:r>
              <a:rPr lang="en-US" sz="2400" dirty="0"/>
              <a:t>.</a:t>
            </a:r>
          </a:p>
        </p:txBody>
      </p:sp>
      <p:pic>
        <p:nvPicPr>
          <p:cNvPr id="3" name="Picture 2" descr="Icon&#10;&#10;Description automatically generated">
            <a:extLst>
              <a:ext uri="{FF2B5EF4-FFF2-40B4-BE49-F238E27FC236}">
                <a16:creationId xmlns:a16="http://schemas.microsoft.com/office/drawing/2014/main" id="{32AB6903-9DF4-4442-A1DB-2938876806C2}"/>
              </a:ext>
            </a:extLst>
          </p:cNvPr>
          <p:cNvPicPr>
            <a:picLocks noChangeAspect="1"/>
          </p:cNvPicPr>
          <p:nvPr/>
        </p:nvPicPr>
        <p:blipFill rotWithShape="1">
          <a:blip r:embed="rId2">
            <a:extLst>
              <a:ext uri="{28A0092B-C50C-407E-A947-70E740481C1C}">
                <a14:useLocalDpi xmlns:a14="http://schemas.microsoft.com/office/drawing/2010/main" val="0"/>
              </a:ext>
            </a:extLst>
          </a:blip>
          <a:srcRect l="10382" r="4" b="4"/>
          <a:stretch/>
        </p:blipFill>
        <p:spPr>
          <a:xfrm>
            <a:off x="8650840" y="2001509"/>
            <a:ext cx="3261974" cy="3639872"/>
          </a:xfrm>
          <a:prstGeom prst="rect">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40969014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E8CDC1-CAA3-42B0-BA7E-4A1F5736D7A1}"/>
              </a:ext>
            </a:extLst>
          </p:cNvPr>
          <p:cNvSpPr>
            <a:spLocks noGrp="1"/>
          </p:cNvSpPr>
          <p:nvPr>
            <p:ph type="title" idx="4294967295"/>
          </p:nvPr>
        </p:nvSpPr>
        <p:spPr>
          <a:xfrm>
            <a:off x="8928243" y="677971"/>
            <a:ext cx="3053091" cy="1333712"/>
          </a:xfrm>
        </p:spPr>
        <p:txBody>
          <a:bodyPr vert="horz" lIns="91440" tIns="45720" rIns="91440" bIns="45720" rtlCol="0" anchor="b">
            <a:noAutofit/>
          </a:bodyPr>
          <a:lstStyle/>
          <a:p>
            <a:pPr>
              <a:lnSpc>
                <a:spcPct val="80000"/>
              </a:lnSpc>
            </a:pPr>
            <a:r>
              <a:rPr lang="en-US" altLang="vi-VN" b="1" dirty="0" err="1">
                <a:blipFill dpi="0" rotWithShape="1">
                  <a:blip r:embed="rId2"/>
                  <a:srcRect/>
                  <a:tile tx="6350" ty="-127000" sx="65000" sy="64000" flip="none" algn="tl"/>
                </a:blipFill>
                <a:latin typeface="Arial" panose="020B0604020202020204" pitchFamily="34" charset="0"/>
                <a:cs typeface="Arial" panose="020B0604020202020204" pitchFamily="34" charset="0"/>
              </a:rPr>
              <a:t>Sơ</a:t>
            </a:r>
            <a:r>
              <a:rPr lang="en-US" altLang="vi-VN" b="1" dirty="0">
                <a:blipFill dpi="0" rotWithShape="1">
                  <a:blip r:embed="rId2"/>
                  <a:srcRect/>
                  <a:tile tx="6350" ty="-127000" sx="65000" sy="64000" flip="none" algn="tl"/>
                </a:blipFill>
                <a:latin typeface="Arial" panose="020B0604020202020204" pitchFamily="34" charset="0"/>
                <a:cs typeface="Arial" panose="020B0604020202020204" pitchFamily="34" charset="0"/>
              </a:rPr>
              <a:t> </a:t>
            </a:r>
            <a:r>
              <a:rPr lang="en-US" altLang="vi-VN" b="1" dirty="0" err="1">
                <a:blipFill dpi="0" rotWithShape="1">
                  <a:blip r:embed="rId2"/>
                  <a:srcRect/>
                  <a:tile tx="6350" ty="-127000" sx="65000" sy="64000" flip="none" algn="tl"/>
                </a:blipFill>
                <a:latin typeface="Arial" panose="020B0604020202020204" pitchFamily="34" charset="0"/>
                <a:cs typeface="Arial" panose="020B0604020202020204" pitchFamily="34" charset="0"/>
              </a:rPr>
              <a:t>đô</a:t>
            </a:r>
            <a:r>
              <a:rPr lang="en-US" altLang="vi-VN" b="1" dirty="0">
                <a:blipFill dpi="0" rotWithShape="1">
                  <a:blip r:embed="rId2"/>
                  <a:srcRect/>
                  <a:tile tx="6350" ty="-127000" sx="65000" sy="64000" flip="none" algn="tl"/>
                </a:blipFill>
                <a:latin typeface="Arial" panose="020B0604020202020204" pitchFamily="34" charset="0"/>
                <a:cs typeface="Arial" panose="020B0604020202020204" pitchFamily="34" charset="0"/>
              </a:rPr>
              <a:t>̀ </a:t>
            </a:r>
            <a:r>
              <a:rPr lang="en-US" altLang="vi-VN" b="1" dirty="0" err="1">
                <a:blipFill dpi="0" rotWithShape="1">
                  <a:blip r:embed="rId2"/>
                  <a:srcRect/>
                  <a:tile tx="6350" ty="-127000" sx="65000" sy="64000" flip="none" algn="tl"/>
                </a:blipFill>
                <a:latin typeface="Arial" panose="020B0604020202020204" pitchFamily="34" charset="0"/>
                <a:cs typeface="Arial" panose="020B0604020202020204" pitchFamily="34" charset="0"/>
              </a:rPr>
              <a:t>usecase</a:t>
            </a:r>
            <a:endParaRPr lang="en-US" b="1" dirty="0">
              <a:blipFill dpi="0" rotWithShape="1">
                <a:blip r:embed="rId2"/>
                <a:srcRect/>
                <a:tile tx="6350" ty="-127000" sx="65000" sy="64000" flip="none" algn="tl"/>
              </a:blip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43EDE7A4-3C94-41B9-B0A0-BDCFB8C32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319" y="4186052"/>
            <a:ext cx="2445978" cy="2445978"/>
          </a:xfrm>
          <a:prstGeom prst="rect">
            <a:avLst/>
          </a:prstGeom>
        </p:spPr>
      </p:pic>
      <p:sp>
        <p:nvSpPr>
          <p:cNvPr id="2" name="Rectangle 1">
            <a:extLst>
              <a:ext uri="{FF2B5EF4-FFF2-40B4-BE49-F238E27FC236}">
                <a16:creationId xmlns:a16="http://schemas.microsoft.com/office/drawing/2014/main" id="{E2654AF6-9974-45B6-9A36-9671D0666560}"/>
              </a:ext>
            </a:extLst>
          </p:cNvPr>
          <p:cNvSpPr/>
          <p:nvPr/>
        </p:nvSpPr>
        <p:spPr>
          <a:xfrm>
            <a:off x="9380306" y="2157573"/>
            <a:ext cx="2601028" cy="183907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vi-VN"/>
          </a:p>
        </p:txBody>
      </p:sp>
      <p:pic>
        <p:nvPicPr>
          <p:cNvPr id="4" name="Picture 3"/>
          <p:cNvPicPr>
            <a:picLocks noChangeAspect="1"/>
          </p:cNvPicPr>
          <p:nvPr/>
        </p:nvPicPr>
        <p:blipFill>
          <a:blip r:embed="rId4"/>
          <a:stretch>
            <a:fillRect/>
          </a:stretch>
        </p:blipFill>
        <p:spPr>
          <a:xfrm>
            <a:off x="429931" y="403598"/>
            <a:ext cx="8199831" cy="6050804"/>
          </a:xfrm>
          <a:prstGeom prst="rect">
            <a:avLst/>
          </a:prstGeom>
        </p:spPr>
      </p:pic>
    </p:spTree>
    <p:extLst>
      <p:ext uri="{BB962C8B-B14F-4D97-AF65-F5344CB8AC3E}">
        <p14:creationId xmlns:p14="http://schemas.microsoft.com/office/powerpoint/2010/main" val="3755443927"/>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1"/>
            <a:ext cx="10589768" cy="995680"/>
          </a:xfrm>
        </p:spPr>
        <p:txBody>
          <a:bodyPr/>
          <a:lstStyle/>
          <a:p>
            <a:r>
              <a:rPr lang="vi-VN" smtClean="0"/>
              <a:t>a. Usecase tạo hóa đơn</a:t>
            </a:r>
            <a:endParaRPr lang="en-GB"/>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05599745"/>
              </p:ext>
            </p:extLst>
          </p:nvPr>
        </p:nvGraphicFramePr>
        <p:xfrm>
          <a:off x="1579418" y="1468878"/>
          <a:ext cx="8712662" cy="4898720"/>
        </p:xfrm>
        <a:graphic>
          <a:graphicData uri="http://schemas.openxmlformats.org/drawingml/2006/table">
            <a:tbl>
              <a:tblPr/>
              <a:tblGrid>
                <a:gridCol w="2680818">
                  <a:extLst>
                    <a:ext uri="{9D8B030D-6E8A-4147-A177-3AD203B41FA5}">
                      <a16:colId xmlns:a16="http://schemas.microsoft.com/office/drawing/2014/main" val="3236953026"/>
                    </a:ext>
                  </a:extLst>
                </a:gridCol>
                <a:gridCol w="6031844">
                  <a:extLst>
                    <a:ext uri="{9D8B030D-6E8A-4147-A177-3AD203B41FA5}">
                      <a16:colId xmlns:a16="http://schemas.microsoft.com/office/drawing/2014/main" val="2835428658"/>
                    </a:ext>
                  </a:extLst>
                </a:gridCol>
              </a:tblGrid>
              <a:tr h="596030">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Tên use case:</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Quản lý hoá đơn bán hàng của hiệu sách.</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0848033"/>
                  </a:ext>
                </a:extLst>
              </a:tr>
              <a:tr h="596030">
                <a:tc>
                  <a:txBody>
                    <a:bodyPr/>
                    <a:lstStyle/>
                    <a:p>
                      <a:pPr rtl="0" fontAlgn="t">
                        <a:spcBef>
                          <a:spcPts val="0"/>
                        </a:spcBef>
                        <a:spcAft>
                          <a:spcPts val="0"/>
                        </a:spcAft>
                      </a:pPr>
                      <a:r>
                        <a:rPr lang="vi-VN" sz="2000" b="1" i="0" u="none" strike="noStrike">
                          <a:solidFill>
                            <a:srgbClr val="000000"/>
                          </a:solidFill>
                          <a:effectLst/>
                          <a:latin typeface="Times New Roman" panose="02020603050405020304" pitchFamily="18" charset="0"/>
                        </a:rPr>
                        <a:t>Mô tả sơ lược</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Quản lý quá trình bán hàng, cho phép thêm hoá đơn bán hàng.  </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493994"/>
                  </a:ext>
                </a:extLst>
              </a:tr>
              <a:tr h="596030">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Actor chính:</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Nhân viên bán hàng.</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210183"/>
                  </a:ext>
                </a:extLst>
              </a:tr>
              <a:tr h="596030">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Actor phụ:</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Không.</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484577"/>
                  </a:ext>
                </a:extLst>
              </a:tr>
              <a:tr h="969661">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Tiền điều kiện</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Nhân viên bán hàng đăng nhập vào hệ thống, khách hàng đưa sản phẩm đến thanh toán, và phải thanh toán tiền cho nhân viên.</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282508"/>
                  </a:ext>
                </a:extLst>
              </a:tr>
              <a:tr h="596030">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Hậu điều kiện</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Hóa đơn được thêm vào CSDL, khách hàng sẽ có hóa đơn mua hàng</a:t>
                      </a:r>
                      <a:r>
                        <a:rPr lang="vi-VN" sz="2000" b="0" i="0" u="none" strike="noStrike" smtClean="0">
                          <a:solidFill>
                            <a:srgbClr val="000000"/>
                          </a:solidFill>
                          <a:effectLst/>
                          <a:latin typeface="Times New Roman" panose="02020603050405020304" pitchFamily="18" charset="0"/>
                        </a:rPr>
                        <a:t>. Sản phẩm sẽ bị trừ số lượng.</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573385"/>
                  </a:ext>
                </a:extLst>
              </a:tr>
              <a:tr h="596030">
                <a:tc gridSpan="2">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Luồng sự kiện chính</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GB"/>
                    </a:p>
                  </a:txBody>
                  <a:tcPr/>
                </a:tc>
                <a:extLst>
                  <a:ext uri="{0D108BD9-81ED-4DB2-BD59-A6C34878D82A}">
                    <a16:rowId xmlns:a16="http://schemas.microsoft.com/office/drawing/2014/main" val="63977087"/>
                  </a:ext>
                </a:extLst>
              </a:tr>
            </a:tbl>
          </a:graphicData>
        </a:graphic>
      </p:graphicFrame>
    </p:spTree>
    <p:extLst>
      <p:ext uri="{BB962C8B-B14F-4D97-AF65-F5344CB8AC3E}">
        <p14:creationId xmlns:p14="http://schemas.microsoft.com/office/powerpoint/2010/main" val="1352442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Usecase tạo hóa đơn</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1065690"/>
              </p:ext>
            </p:extLst>
          </p:nvPr>
        </p:nvGraphicFramePr>
        <p:xfrm>
          <a:off x="937768" y="1123435"/>
          <a:ext cx="9225282" cy="4108964"/>
        </p:xfrm>
        <a:graphic>
          <a:graphicData uri="http://schemas.openxmlformats.org/drawingml/2006/table">
            <a:tbl>
              <a:tblPr/>
              <a:tblGrid>
                <a:gridCol w="4612641">
                  <a:extLst>
                    <a:ext uri="{9D8B030D-6E8A-4147-A177-3AD203B41FA5}">
                      <a16:colId xmlns:a16="http://schemas.microsoft.com/office/drawing/2014/main" val="708913627"/>
                    </a:ext>
                  </a:extLst>
                </a:gridCol>
                <a:gridCol w="4612641">
                  <a:extLst>
                    <a:ext uri="{9D8B030D-6E8A-4147-A177-3AD203B41FA5}">
                      <a16:colId xmlns:a16="http://schemas.microsoft.com/office/drawing/2014/main" val="1224019153"/>
                    </a:ext>
                  </a:extLst>
                </a:gridCol>
              </a:tblGrid>
              <a:tr h="417648">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Actor</a:t>
                      </a: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System</a:t>
                      </a: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610867"/>
                  </a:ext>
                </a:extLst>
              </a:tr>
              <a:tr h="754435">
                <a:tc>
                  <a:txBody>
                    <a:bodyPr/>
                    <a:lstStyle/>
                    <a:p>
                      <a:pPr rtl="0" fontAlgn="base">
                        <a:spcBef>
                          <a:spcPts val="0"/>
                        </a:spcBef>
                        <a:spcAft>
                          <a:spcPts val="800"/>
                        </a:spcAft>
                        <a:buFont typeface="+mj-lt"/>
                        <a:buAutoNum type="arabicPeriod"/>
                      </a:pPr>
                      <a:r>
                        <a:rPr lang="vi-VN" sz="2000" b="0" i="0" u="none" strike="noStrike" smtClean="0">
                          <a:solidFill>
                            <a:srgbClr val="000000"/>
                          </a:solidFill>
                          <a:effectLst/>
                          <a:latin typeface="Times New Roman" panose="02020603050405020304" pitchFamily="18" charset="0"/>
                        </a:rPr>
                        <a:t>    </a:t>
                      </a:r>
                      <a:r>
                        <a:rPr lang="en-GB" sz="2000" b="0" i="0" u="none" strike="noStrike" smtClean="0">
                          <a:solidFill>
                            <a:srgbClr val="000000"/>
                          </a:solidFill>
                          <a:effectLst/>
                          <a:latin typeface="Times New Roman" panose="02020603050405020304" pitchFamily="18" charset="0"/>
                        </a:rPr>
                        <a:t>Nhân </a:t>
                      </a:r>
                      <a:r>
                        <a:rPr lang="en-GB" sz="2000" b="0" i="0" u="none" strike="noStrike">
                          <a:solidFill>
                            <a:srgbClr val="000000"/>
                          </a:solidFill>
                          <a:effectLst/>
                          <a:latin typeface="Times New Roman" panose="02020603050405020304" pitchFamily="18" charset="0"/>
                        </a:rPr>
                        <a:t>viên chọn chức năng bán hàng</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0978322"/>
                  </a:ext>
                </a:extLst>
              </a:tr>
              <a:tr h="1091223">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800"/>
                        </a:spcAft>
                        <a:buFont typeface="+mj-lt"/>
                        <a:buAutoNum type="arabicPeriod" startAt="2"/>
                      </a:pP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hiển thị giao diện chức năng bán hàng, trong đó có thể thêm, xóa, hoá đơn mới, xem lại hoá đơn đã thanh toán</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11115300"/>
                  </a:ext>
                </a:extLst>
              </a:tr>
              <a:tr h="754435">
                <a:tc>
                  <a:txBody>
                    <a:bodyPr/>
                    <a:lstStyle/>
                    <a:p>
                      <a:pPr rtl="0" fontAlgn="base">
                        <a:spcBef>
                          <a:spcPts val="0"/>
                        </a:spcBef>
                        <a:spcAft>
                          <a:spcPts val="800"/>
                        </a:spcAft>
                        <a:buFont typeface="+mj-lt"/>
                        <a:buAutoNum type="arabicPeriod" startAt="3"/>
                      </a:pPr>
                      <a:r>
                        <a:rPr lang="vi-VN" sz="2000" b="0" i="0" u="none" strike="noStrike" smtClean="0">
                          <a:solidFill>
                            <a:srgbClr val="000000"/>
                          </a:solidFill>
                          <a:effectLst/>
                          <a:latin typeface="Times New Roman" panose="02020603050405020304" pitchFamily="18" charset="0"/>
                        </a:rPr>
                        <a:t>    Nhân </a:t>
                      </a:r>
                      <a:r>
                        <a:rPr lang="vi-VN" sz="2000" b="0" i="0" u="none" strike="noStrike">
                          <a:solidFill>
                            <a:srgbClr val="000000"/>
                          </a:solidFill>
                          <a:effectLst/>
                          <a:latin typeface="Times New Roman" panose="02020603050405020304" pitchFamily="18" charset="0"/>
                        </a:rPr>
                        <a:t>viên chọn chức năng thêm hóa đơn mới</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1279032"/>
                  </a:ext>
                </a:extLst>
              </a:tr>
              <a:tr h="1091223">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800"/>
                        </a:spcAft>
                        <a:buFont typeface="+mj-lt"/>
                        <a:buAutoNum type="arabicPeriod" startAt="4"/>
                      </a:pP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hiển thị giao diện yêu cầu nhập thông tin chi tiết hoá đơn (Mã hoá đơn được tạo tự động)</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0259142"/>
                  </a:ext>
                </a:extLst>
              </a:tr>
            </a:tbl>
          </a:graphicData>
        </a:graphic>
      </p:graphicFrame>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7856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Usecase tạo hóa đơn</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0510177"/>
              </p:ext>
            </p:extLst>
          </p:nvPr>
        </p:nvGraphicFramePr>
        <p:xfrm>
          <a:off x="1269997" y="1391921"/>
          <a:ext cx="9225282" cy="3791880"/>
        </p:xfrm>
        <a:graphic>
          <a:graphicData uri="http://schemas.openxmlformats.org/drawingml/2006/table">
            <a:tbl>
              <a:tblPr/>
              <a:tblGrid>
                <a:gridCol w="4612641">
                  <a:extLst>
                    <a:ext uri="{9D8B030D-6E8A-4147-A177-3AD203B41FA5}">
                      <a16:colId xmlns:a16="http://schemas.microsoft.com/office/drawing/2014/main" val="708913627"/>
                    </a:ext>
                  </a:extLst>
                </a:gridCol>
                <a:gridCol w="4612641">
                  <a:extLst>
                    <a:ext uri="{9D8B030D-6E8A-4147-A177-3AD203B41FA5}">
                      <a16:colId xmlns:a16="http://schemas.microsoft.com/office/drawing/2014/main" val="1224019153"/>
                    </a:ext>
                  </a:extLst>
                </a:gridCol>
              </a:tblGrid>
              <a:tr h="233383">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Actor</a:t>
                      </a: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System</a:t>
                      </a: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610867"/>
                  </a:ext>
                </a:extLst>
              </a:tr>
              <a:tr h="463282">
                <a:tc>
                  <a:txBody>
                    <a:bodyPr/>
                    <a:lstStyle/>
                    <a:p>
                      <a:pPr rtl="0" fontAlgn="base">
                        <a:spcBef>
                          <a:spcPts val="0"/>
                        </a:spcBef>
                        <a:spcAft>
                          <a:spcPts val="800"/>
                        </a:spcAft>
                        <a:buFont typeface="+mj-lt"/>
                        <a:buAutoNum type="arabicPeriod" startAt="5"/>
                      </a:pPr>
                      <a:r>
                        <a:rPr lang="vi-VN" sz="2000" b="0" i="0" u="none" strike="noStrike" smtClean="0">
                          <a:solidFill>
                            <a:srgbClr val="000000"/>
                          </a:solidFill>
                          <a:effectLst/>
                          <a:latin typeface="Times New Roman" panose="02020603050405020304" pitchFamily="18" charset="0"/>
                        </a:rPr>
                        <a:t>     Nhân </a:t>
                      </a:r>
                      <a:r>
                        <a:rPr lang="vi-VN" sz="2000" b="0" i="0" u="none" strike="noStrike">
                          <a:solidFill>
                            <a:srgbClr val="000000"/>
                          </a:solidFill>
                          <a:effectLst/>
                          <a:latin typeface="Times New Roman" panose="02020603050405020304" pitchFamily="18" charset="0"/>
                        </a:rPr>
                        <a:t>viên nhập thông tin chi tiết hoá đơn</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9675033"/>
                  </a:ext>
                </a:extLst>
              </a:tr>
              <a:tr h="463282">
                <a:tc>
                  <a:txBody>
                    <a:bodyPr/>
                    <a:lstStyle/>
                    <a:p>
                      <a:pPr rtl="0" fontAlgn="base">
                        <a:spcBef>
                          <a:spcPts val="0"/>
                        </a:spcBef>
                        <a:spcAft>
                          <a:spcPts val="800"/>
                        </a:spcAft>
                        <a:buFont typeface="+mj-lt"/>
                        <a:buAutoNum type="arabicPeriod" startAt="6"/>
                      </a:pPr>
                      <a:r>
                        <a:rPr lang="vi-VN" sz="2000" b="0" i="0" u="none" strike="noStrike" smtClean="0">
                          <a:solidFill>
                            <a:srgbClr val="000000"/>
                          </a:solidFill>
                          <a:effectLst/>
                          <a:latin typeface="Times New Roman" panose="02020603050405020304" pitchFamily="18" charset="0"/>
                        </a:rPr>
                        <a:t>    Nhân </a:t>
                      </a:r>
                      <a:r>
                        <a:rPr lang="vi-VN" sz="2000" b="0" i="0" u="none" strike="noStrike">
                          <a:solidFill>
                            <a:srgbClr val="000000"/>
                          </a:solidFill>
                          <a:effectLst/>
                          <a:latin typeface="Times New Roman" panose="02020603050405020304" pitchFamily="18" charset="0"/>
                        </a:rPr>
                        <a:t>viên nhấn “Thêm hóa đơn”</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7851052"/>
                  </a:ext>
                </a:extLst>
              </a:tr>
              <a:tr h="463282">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800"/>
                        </a:spcAft>
                        <a:buFont typeface="+mj-lt"/>
                        <a:buAutoNum type="arabicPeriod" startAt="7"/>
                      </a:pPr>
                      <a:r>
                        <a:rPr lang="vi-VN" sz="2000" b="0" i="0" u="none" strike="noStrike" smtClean="0">
                          <a:solidFill>
                            <a:srgbClr val="000000"/>
                          </a:solidFill>
                          <a:effectLst/>
                          <a:latin typeface="Times New Roman" panose="02020603050405020304" pitchFamily="18" charset="0"/>
                        </a:rPr>
                        <a:t>    </a:t>
                      </a:r>
                      <a:r>
                        <a:rPr lang="en-GB" sz="2000" b="0" i="0" u="none" strike="noStrike" smtClean="0">
                          <a:solidFill>
                            <a:srgbClr val="000000"/>
                          </a:solidFill>
                          <a:effectLst/>
                          <a:latin typeface="Times New Roman" panose="02020603050405020304" pitchFamily="18" charset="0"/>
                        </a:rPr>
                        <a:t>Hệ </a:t>
                      </a:r>
                      <a:r>
                        <a:rPr lang="en-GB" sz="2000" b="0" i="0" u="none" strike="noStrike">
                          <a:solidFill>
                            <a:srgbClr val="000000"/>
                          </a:solidFill>
                          <a:effectLst/>
                          <a:latin typeface="Times New Roman" panose="02020603050405020304" pitchFamily="18" charset="0"/>
                        </a:rPr>
                        <a:t>thống kiểm tra thông tin nhân viên nhập vào</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7262505"/>
                  </a:ext>
                </a:extLst>
              </a:tr>
              <a:tr h="463282">
                <a:tc>
                  <a:txBody>
                    <a:bodyPr/>
                    <a:lstStyle/>
                    <a:p>
                      <a:pPr fontAlgn="t"/>
                      <a:r>
                        <a:rPr lang="en-GB" sz="2000">
                          <a:effectLst/>
                        </a:rPr>
                        <a:t/>
                      </a:r>
                      <a:br>
                        <a:rPr lang="en-GB" sz="2000">
                          <a:effectLst/>
                        </a:rPr>
                      </a:b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800"/>
                        </a:spcAft>
                        <a:buFont typeface="+mj-lt"/>
                        <a:buAutoNum type="arabicPeriod" startAt="8"/>
                      </a:pP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kiểm tra số lượng tồn trong kho </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31577128"/>
                  </a:ext>
                </a:extLst>
              </a:tr>
              <a:tr h="463282">
                <a:tc>
                  <a:txBody>
                    <a:bodyPr/>
                    <a:lstStyle/>
                    <a:p>
                      <a:pPr fontAlgn="t"/>
                      <a:r>
                        <a:rPr lang="en-GB" sz="2000">
                          <a:effectLst/>
                        </a:rPr>
                        <a:t/>
                      </a:r>
                      <a:br>
                        <a:rPr lang="en-GB" sz="2000">
                          <a:effectLst/>
                        </a:rPr>
                      </a:br>
                      <a:r>
                        <a:rPr lang="vi-VN" sz="2000" smtClean="0">
                          <a:effectLst/>
                        </a:rPr>
                        <a:t> </a:t>
                      </a:r>
                      <a:endParaRPr lang="en-GB" sz="2000">
                        <a:effectLst/>
                      </a:endParaRP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ase">
                        <a:spcBef>
                          <a:spcPts val="0"/>
                        </a:spcBef>
                        <a:spcAft>
                          <a:spcPts val="800"/>
                        </a:spcAft>
                        <a:buFont typeface="+mj-lt"/>
                        <a:buAutoNum type="arabicPeriod" startAt="9"/>
                      </a:pP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thực hiện thêm 1 hoá đơn vào danh sách hoá đơn</a:t>
                      </a:r>
                    </a:p>
                  </a:txBody>
                  <a:tcPr marL="36590" marR="36590" marT="36590" marB="3659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7189672"/>
                  </a:ext>
                </a:extLst>
              </a:tr>
            </a:tbl>
          </a:graphicData>
        </a:graphic>
      </p:graphicFrame>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3155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Usecase tạo hóa đơn</a:t>
            </a:r>
            <a:endParaRPr lang="en-GB"/>
          </a:p>
        </p:txBody>
      </p:sp>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02771231"/>
              </p:ext>
            </p:extLst>
          </p:nvPr>
        </p:nvGraphicFramePr>
        <p:xfrm>
          <a:off x="1615437" y="1249472"/>
          <a:ext cx="7975602" cy="4205178"/>
        </p:xfrm>
        <a:graphic>
          <a:graphicData uri="http://schemas.openxmlformats.org/drawingml/2006/table">
            <a:tbl>
              <a:tblPr/>
              <a:tblGrid>
                <a:gridCol w="3987801">
                  <a:extLst>
                    <a:ext uri="{9D8B030D-6E8A-4147-A177-3AD203B41FA5}">
                      <a16:colId xmlns:a16="http://schemas.microsoft.com/office/drawing/2014/main" val="3114076590"/>
                    </a:ext>
                  </a:extLst>
                </a:gridCol>
                <a:gridCol w="3987801">
                  <a:extLst>
                    <a:ext uri="{9D8B030D-6E8A-4147-A177-3AD203B41FA5}">
                      <a16:colId xmlns:a16="http://schemas.microsoft.com/office/drawing/2014/main" val="3418972342"/>
                    </a:ext>
                  </a:extLst>
                </a:gridCol>
              </a:tblGrid>
              <a:tr h="489995">
                <a:tc gridSpan="2">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Luồng sự kiện thay thế</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GB"/>
                    </a:p>
                  </a:txBody>
                  <a:tcPr/>
                </a:tc>
                <a:extLst>
                  <a:ext uri="{0D108BD9-81ED-4DB2-BD59-A6C34878D82A}">
                    <a16:rowId xmlns:a16="http://schemas.microsoft.com/office/drawing/2014/main" val="1563919775"/>
                  </a:ext>
                </a:extLst>
              </a:tr>
              <a:tr h="797155">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 </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7.1.1 </a:t>
                      </a:r>
                      <a:r>
                        <a:rPr lang="vi-VN" sz="2000" b="0" i="0" u="none" strike="noStrike" smtClean="0">
                          <a:solidFill>
                            <a:srgbClr val="000000"/>
                          </a:solidFill>
                          <a:effectLst/>
                          <a:latin typeface="Times New Roman" panose="02020603050405020304" pitchFamily="18" charset="0"/>
                        </a:rPr>
                        <a:t>  </a:t>
                      </a:r>
                      <a:r>
                        <a:rPr lang="en-GB" sz="2000" b="0" i="0" u="none" strike="noStrike" smtClean="0">
                          <a:solidFill>
                            <a:srgbClr val="000000"/>
                          </a:solidFill>
                          <a:effectLst/>
                          <a:latin typeface="Times New Roman" panose="02020603050405020304" pitchFamily="18" charset="0"/>
                        </a:rPr>
                        <a:t>Hệ </a:t>
                      </a:r>
                      <a:r>
                        <a:rPr lang="en-GB" sz="2000" b="0" i="0" u="none" strike="noStrike">
                          <a:solidFill>
                            <a:srgbClr val="000000"/>
                          </a:solidFill>
                          <a:effectLst/>
                          <a:latin typeface="Times New Roman" panose="02020603050405020304" pitchFamily="18" charset="0"/>
                        </a:rPr>
                        <a:t>thống thông báo thông tin nhân viên nhập vào không hợp lệ</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641786"/>
                  </a:ext>
                </a:extLst>
              </a:tr>
              <a:tr h="972676">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7.1.2 </a:t>
                      </a: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quay lại bước 4</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7381341"/>
                  </a:ext>
                </a:extLst>
              </a:tr>
              <a:tr h="972676">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8.1.1 </a:t>
                      </a: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thông báo không đủ số lượng tồn trong kho</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1584438"/>
                  </a:ext>
                </a:extLst>
              </a:tr>
              <a:tr h="972676">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8.1.2 </a:t>
                      </a:r>
                      <a:r>
                        <a:rPr lang="vi-VN" sz="2000" b="0" i="0" u="none" strike="noStrike" smtClean="0">
                          <a:solidFill>
                            <a:srgbClr val="000000"/>
                          </a:solidFill>
                          <a:effectLst/>
                          <a:latin typeface="Times New Roman" panose="02020603050405020304" pitchFamily="18" charset="0"/>
                        </a:rPr>
                        <a:t>  Hệ </a:t>
                      </a:r>
                      <a:r>
                        <a:rPr lang="vi-VN" sz="2000" b="0" i="0" u="none" strike="noStrike">
                          <a:solidFill>
                            <a:srgbClr val="000000"/>
                          </a:solidFill>
                          <a:effectLst/>
                          <a:latin typeface="Times New Roman" panose="02020603050405020304" pitchFamily="18" charset="0"/>
                        </a:rPr>
                        <a:t>thống quay lại bước 4</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4063402"/>
                  </a:ext>
                </a:extLst>
              </a:tr>
            </a:tbl>
          </a:graphicData>
        </a:graphic>
      </p:graphicFrame>
      <p:sp>
        <p:nvSpPr>
          <p:cNvPr id="7" name="Rectangle 1"/>
          <p:cNvSpPr>
            <a:spLocks noChangeArrowheads="1"/>
          </p:cNvSpPr>
          <p:nvPr/>
        </p:nvSpPr>
        <p:spPr bwMode="auto">
          <a:xfrm>
            <a:off x="-5400756" y="0"/>
            <a:ext cx="204502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659289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Sơ đồ activity tạo hóa đơn</a:t>
            </a:r>
            <a:endParaRPr lang="en-GB"/>
          </a:p>
        </p:txBody>
      </p:sp>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5400756" y="0"/>
            <a:ext cx="204502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pic>
        <p:nvPicPr>
          <p:cNvPr id="5122" name="Picture 2" descr="https://lh6.googleusercontent.com/eEMDUk8IK46OP8D0RYfw8c72N8o0ynHXkX8EEJB0d-3UD8ftT8E6Rfqjn3UkvWoW0MH6ycp-IYOJrA1vD9__B-e6ktN9FTLnWXqzhrufvGLxCP4dqedNJxSrZe8kDJesX8W4u2IZe2GSYnkuEV3-vWEaRHuTxRfaYFPJeVBZmbJDC4ioJoXnF77mc9b-5QbjiDAz3vX97Q"/>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320" y="1123950"/>
            <a:ext cx="9702800" cy="540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82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029" y="228600"/>
            <a:ext cx="10464219" cy="881743"/>
          </a:xfrm>
        </p:spPr>
        <p:txBody>
          <a:bodyPr/>
          <a:lstStyle/>
          <a:p>
            <a:r>
              <a:rPr lang="vi-VN" smtClean="0"/>
              <a:t>Bảng phân chia công việc</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8912220"/>
              </p:ext>
            </p:extLst>
          </p:nvPr>
        </p:nvGraphicFramePr>
        <p:xfrm>
          <a:off x="566058" y="1110343"/>
          <a:ext cx="11038113" cy="4867919"/>
        </p:xfrm>
        <a:graphic>
          <a:graphicData uri="http://schemas.openxmlformats.org/drawingml/2006/table">
            <a:tbl>
              <a:tblPr/>
              <a:tblGrid>
                <a:gridCol w="1164218">
                  <a:extLst>
                    <a:ext uri="{9D8B030D-6E8A-4147-A177-3AD203B41FA5}">
                      <a16:colId xmlns:a16="http://schemas.microsoft.com/office/drawing/2014/main" val="1521252697"/>
                    </a:ext>
                  </a:extLst>
                </a:gridCol>
                <a:gridCol w="3227788">
                  <a:extLst>
                    <a:ext uri="{9D8B030D-6E8A-4147-A177-3AD203B41FA5}">
                      <a16:colId xmlns:a16="http://schemas.microsoft.com/office/drawing/2014/main" val="976427605"/>
                    </a:ext>
                  </a:extLst>
                </a:gridCol>
                <a:gridCol w="4515367">
                  <a:extLst>
                    <a:ext uri="{9D8B030D-6E8A-4147-A177-3AD203B41FA5}">
                      <a16:colId xmlns:a16="http://schemas.microsoft.com/office/drawing/2014/main" val="1583228265"/>
                    </a:ext>
                  </a:extLst>
                </a:gridCol>
                <a:gridCol w="2130740">
                  <a:extLst>
                    <a:ext uri="{9D8B030D-6E8A-4147-A177-3AD203B41FA5}">
                      <a16:colId xmlns:a16="http://schemas.microsoft.com/office/drawing/2014/main" val="1558544024"/>
                    </a:ext>
                  </a:extLst>
                </a:gridCol>
              </a:tblGrid>
              <a:tr h="687424">
                <a:tc>
                  <a:txBody>
                    <a:bodyPr/>
                    <a:lstStyle/>
                    <a:p>
                      <a:pPr algn="ctr" rtl="0" fontAlgn="t">
                        <a:spcBef>
                          <a:spcPts val="1200"/>
                        </a:spcBef>
                        <a:spcAft>
                          <a:spcPts val="600"/>
                        </a:spcAft>
                      </a:pPr>
                      <a:r>
                        <a:rPr lang="vi-VN" sz="2400" b="1" i="0" u="none" strike="noStrike" smtClean="0">
                          <a:solidFill>
                            <a:srgbClr val="000000"/>
                          </a:solidFill>
                          <a:effectLst/>
                          <a:latin typeface="Times New Roman" panose="02020603050405020304" pitchFamily="18" charset="0"/>
                          <a:cs typeface="Times New Roman" panose="02020603050405020304" pitchFamily="18" charset="0"/>
                        </a:rPr>
                        <a:t>STT</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1" i="0" u="none" strike="noStrike" smtClean="0">
                          <a:solidFill>
                            <a:srgbClr val="000000"/>
                          </a:solidFill>
                          <a:effectLst/>
                          <a:latin typeface="Times New Roman" panose="02020603050405020304" pitchFamily="18" charset="0"/>
                          <a:cs typeface="Times New Roman" panose="02020603050405020304" pitchFamily="18" charset="0"/>
                        </a:rPr>
                        <a:t>Họ và tên</a:t>
                      </a:r>
                      <a:endParaRPr lang="vi-VN"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1" smtClean="0">
                          <a:effectLst/>
                          <a:latin typeface="Times New Roman" panose="02020603050405020304" pitchFamily="18" charset="0"/>
                          <a:cs typeface="Times New Roman" panose="02020603050405020304" pitchFamily="18" charset="0"/>
                        </a:rPr>
                        <a:t>Công việc</a:t>
                      </a:r>
                      <a:endParaRPr lang="vi-VN"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1" i="0" u="none" strike="noStrike" smtClean="0">
                          <a:solidFill>
                            <a:srgbClr val="000000"/>
                          </a:solidFill>
                          <a:effectLst/>
                          <a:latin typeface="Times New Roman" panose="02020603050405020304" pitchFamily="18" charset="0"/>
                          <a:cs typeface="Times New Roman" panose="02020603050405020304" pitchFamily="18" charset="0"/>
                        </a:rPr>
                        <a:t>Mức độ hoàn thành</a:t>
                      </a:r>
                      <a:r>
                        <a:rPr lang="en-GB" sz="2400" b="1" i="0" u="none" strike="noStrike">
                          <a:solidFill>
                            <a:srgbClr val="000000"/>
                          </a:solidFill>
                          <a:effectLst/>
                          <a:latin typeface="Times New Roman" panose="02020603050405020304" pitchFamily="18" charset="0"/>
                          <a:cs typeface="Times New Roman" panose="02020603050405020304" pitchFamily="18" charset="0"/>
                        </a:rPr>
                        <a:t> </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3152535"/>
                  </a:ext>
                </a:extLst>
              </a:tr>
              <a:tr h="928373">
                <a:tc>
                  <a:txBody>
                    <a:bodyPr/>
                    <a:lstStyle/>
                    <a:p>
                      <a:pPr algn="ctr" rtl="0" fontAlgn="t">
                        <a:spcBef>
                          <a:spcPts val="1200"/>
                        </a:spcBef>
                        <a:spcAft>
                          <a:spcPts val="600"/>
                        </a:spcAft>
                      </a:pPr>
                      <a:r>
                        <a:rPr lang="vi-VN" sz="2400" b="1" i="0" u="none" strike="noStrike" smtClean="0">
                          <a:solidFill>
                            <a:srgbClr val="000000"/>
                          </a:solidFill>
                          <a:effectLst/>
                          <a:latin typeface="Times New Roman" panose="02020603050405020304" pitchFamily="18" charset="0"/>
                          <a:cs typeface="Times New Roman" panose="02020603050405020304" pitchFamily="18" charset="0"/>
                        </a:rPr>
                        <a:t>1</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Trần Thị Minh Huyền</a:t>
                      </a:r>
                      <a:endParaRPr lang="vi-VN"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Giao diện +  xử lý: Quản lý hóa đơn, làm web phần hướng dẫn sử dụng.</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100%</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350203"/>
                  </a:ext>
                </a:extLst>
              </a:tr>
              <a:tr h="928373">
                <a:tc>
                  <a:txBody>
                    <a:bodyPr/>
                    <a:lstStyle/>
                    <a:p>
                      <a:pPr algn="ctr" rtl="0" fontAlgn="t">
                        <a:spcBef>
                          <a:spcPts val="1200"/>
                        </a:spcBef>
                        <a:spcAft>
                          <a:spcPts val="600"/>
                        </a:spcAft>
                      </a:pPr>
                      <a:r>
                        <a:rPr lang="vi-VN" sz="2400" b="1" i="0" u="none" strike="noStrike" smtClean="0">
                          <a:solidFill>
                            <a:srgbClr val="000000"/>
                          </a:solidFill>
                          <a:effectLst/>
                          <a:latin typeface="Times New Roman" panose="02020603050405020304" pitchFamily="18" charset="0"/>
                          <a:cs typeface="Times New Roman" panose="02020603050405020304" pitchFamily="18" charset="0"/>
                        </a:rPr>
                        <a:t>2</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Phạm Xuân Cảnh</a:t>
                      </a:r>
                      <a:endParaRPr lang="vi-VN"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smtClean="0">
                          <a:effectLst/>
                          <a:latin typeface="Times New Roman" panose="02020603050405020304" pitchFamily="18" charset="0"/>
                          <a:cs typeface="Times New Roman" panose="02020603050405020304" pitchFamily="18" charset="0"/>
                        </a:rPr>
                        <a:t>Giao diện +</a:t>
                      </a:r>
                      <a:r>
                        <a:rPr lang="vi-VN" sz="2400" baseline="0" smtClean="0">
                          <a:effectLst/>
                          <a:latin typeface="Times New Roman" panose="02020603050405020304" pitchFamily="18" charset="0"/>
                          <a:cs typeface="Times New Roman" panose="02020603050405020304" pitchFamily="18" charset="0"/>
                        </a:rPr>
                        <a:t> xử lý: Quản lý nhân viên, login, đổi trả sản phẩm.</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100%</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7423427"/>
                  </a:ext>
                </a:extLst>
              </a:tr>
              <a:tr h="928373">
                <a:tc>
                  <a:txBody>
                    <a:bodyPr/>
                    <a:lstStyle/>
                    <a:p>
                      <a:pPr algn="ctr" rtl="0" fontAlgn="t">
                        <a:spcBef>
                          <a:spcPts val="1200"/>
                        </a:spcBef>
                        <a:spcAft>
                          <a:spcPts val="600"/>
                        </a:spcAft>
                      </a:pPr>
                      <a:r>
                        <a:rPr lang="vi-VN" sz="2400" b="1" smtClean="0">
                          <a:effectLst/>
                          <a:latin typeface="Times New Roman" panose="02020603050405020304" pitchFamily="18" charset="0"/>
                          <a:cs typeface="Times New Roman" panose="02020603050405020304" pitchFamily="18" charset="0"/>
                        </a:rPr>
                        <a:t>3</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Trần Khánh Linh</a:t>
                      </a:r>
                      <a:endParaRPr lang="vi-VN"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Giao diện + xử lý: Quản lý sản phẩm, hóa đơn chờ.</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b="0" i="0" u="none" strike="noStrike" smtClean="0">
                          <a:solidFill>
                            <a:srgbClr val="000000"/>
                          </a:solidFill>
                          <a:effectLst/>
                          <a:latin typeface="Times New Roman" panose="02020603050405020304" pitchFamily="18" charset="0"/>
                          <a:cs typeface="Times New Roman" panose="02020603050405020304" pitchFamily="18" charset="0"/>
                        </a:rPr>
                        <a:t>100%</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808043"/>
                  </a:ext>
                </a:extLst>
              </a:tr>
              <a:tr h="928373">
                <a:tc>
                  <a:txBody>
                    <a:bodyPr/>
                    <a:lstStyle/>
                    <a:p>
                      <a:pPr algn="ctr" rtl="0" fontAlgn="t">
                        <a:spcBef>
                          <a:spcPts val="1200"/>
                        </a:spcBef>
                        <a:spcAft>
                          <a:spcPts val="600"/>
                        </a:spcAft>
                      </a:pPr>
                      <a:r>
                        <a:rPr lang="vi-VN" sz="2400" b="1" smtClean="0">
                          <a:effectLst/>
                          <a:latin typeface="Times New Roman" panose="02020603050405020304" pitchFamily="18" charset="0"/>
                          <a:cs typeface="Times New Roman" panose="02020603050405020304" pitchFamily="18" charset="0"/>
                        </a:rPr>
                        <a:t>4</a:t>
                      </a:r>
                      <a:endParaRPr lang="en-GB" sz="2400" b="1">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smtClean="0">
                          <a:effectLst/>
                          <a:latin typeface="Times New Roman" panose="02020603050405020304" pitchFamily="18" charset="0"/>
                          <a:cs typeface="Times New Roman" panose="02020603050405020304" pitchFamily="18" charset="0"/>
                        </a:rPr>
                        <a:t>Lê Thanh Hải</a:t>
                      </a:r>
                      <a:endParaRPr lang="vi-VN"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2400" smtClean="0">
                          <a:effectLst/>
                          <a:latin typeface="Times New Roman" panose="02020603050405020304" pitchFamily="18" charset="0"/>
                          <a:cs typeface="Times New Roman" panose="02020603050405020304" pitchFamily="18" charset="0"/>
                        </a:rPr>
                        <a:t>Giao diện + xử lý</a:t>
                      </a:r>
                      <a:r>
                        <a:rPr lang="vi-VN" sz="2400" baseline="0" smtClean="0">
                          <a:effectLst/>
                          <a:latin typeface="Times New Roman" panose="02020603050405020304" pitchFamily="18" charset="0"/>
                          <a:cs typeface="Times New Roman" panose="02020603050405020304" pitchFamily="18" charset="0"/>
                        </a:rPr>
                        <a:t> code: Quản lý khách hàng, tạo hóa đơn.</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vi-VN" sz="2400" smtClean="0">
                          <a:effectLst/>
                          <a:latin typeface="Times New Roman" panose="02020603050405020304" pitchFamily="18" charset="0"/>
                          <a:cs typeface="Times New Roman" panose="02020603050405020304" pitchFamily="18" charset="0"/>
                        </a:rPr>
                        <a:t>100%</a:t>
                      </a:r>
                      <a:endParaRPr lang="en-GB" sz="2400">
                        <a:effectLst/>
                        <a:latin typeface="Times New Roman" panose="02020603050405020304" pitchFamily="18" charset="0"/>
                        <a:cs typeface="Times New Roman" panose="02020603050405020304" pitchFamily="18" charset="0"/>
                      </a:endParaRPr>
                    </a:p>
                  </a:txBody>
                  <a:tcPr marL="63500" marR="63500" marT="635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504025"/>
                  </a:ext>
                </a:extLst>
              </a:tr>
            </a:tbl>
          </a:graphicData>
        </a:graphic>
      </p:graphicFrame>
    </p:spTree>
    <p:extLst>
      <p:ext uri="{BB962C8B-B14F-4D97-AF65-F5344CB8AC3E}">
        <p14:creationId xmlns:p14="http://schemas.microsoft.com/office/powerpoint/2010/main" val="3567695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Sơ đồ sequence tạo hóa đơn</a:t>
            </a:r>
            <a:endParaRPr lang="en-GB"/>
          </a:p>
        </p:txBody>
      </p:sp>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5400756" y="0"/>
            <a:ext cx="204502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pic>
        <p:nvPicPr>
          <p:cNvPr id="6146" name="Picture 2" descr="https://lh6.googleusercontent.com/cw3ifiF9FktrjgRI3ys7TmKz3DtVMug6bv0qQAeNJX8Ub-REvgXcROn-3XCATUyB0Y-yVRplKSjEiOdf-g0GLrrZhrWXLi2P4xoSobNxN3GtQRRsH8Q2Ae3I7LjGX0KOMT-T236EHqq7r1PGCvPokzOuN8i0VGNrP0HfDCkiDNm2Nx71J8D6Fu6N8KX6Nzr3FlZsX-zPO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768" y="1123437"/>
            <a:ext cx="9638792" cy="545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34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768" y="139192"/>
            <a:ext cx="10058400" cy="984245"/>
          </a:xfrm>
        </p:spPr>
        <p:txBody>
          <a:bodyPr/>
          <a:lstStyle/>
          <a:p>
            <a:r>
              <a:rPr lang="vi-VN" smtClean="0"/>
              <a:t>Sơ đồ sequence tạo hóa đơn</a:t>
            </a:r>
            <a:endParaRPr lang="en-GB"/>
          </a:p>
        </p:txBody>
      </p:sp>
      <p:sp>
        <p:nvSpPr>
          <p:cNvPr id="5" name="Rectangle 1"/>
          <p:cNvSpPr>
            <a:spLocks noChangeArrowheads="1"/>
          </p:cNvSpPr>
          <p:nvPr/>
        </p:nvSpPr>
        <p:spPr bwMode="auto">
          <a:xfrm>
            <a:off x="-17879433" y="13156"/>
            <a:ext cx="410506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pic>
        <p:nvPicPr>
          <p:cNvPr id="6146" name="Picture 2" descr="https://lh6.googleusercontent.com/cw3ifiF9FktrjgRI3ys7TmKz3DtVMug6bv0qQAeNJX8Ub-REvgXcROn-3XCATUyB0Y-yVRplKSjEiOdf-g0GLrrZhrWXLi2P4xoSobNxN3GtQRRsH8Q2Ae3I7LjGX0KOMT-T236EHqq7r1PGCvPokzOuN8i0VGNrP0HfDCkiDNm2Nx71J8D6Fu6N8KX6Nzr3FlZsX-zPO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768" y="1123437"/>
            <a:ext cx="9638792" cy="545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105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1"/>
            <a:ext cx="10589768" cy="995680"/>
          </a:xfrm>
        </p:spPr>
        <p:txBody>
          <a:bodyPr/>
          <a:lstStyle/>
          <a:p>
            <a:r>
              <a:rPr lang="vi-VN"/>
              <a:t>b</a:t>
            </a:r>
            <a:r>
              <a:rPr lang="vi-VN" smtClean="0"/>
              <a:t>. Usecase đổi trả sản phẩm</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8417211"/>
              </p:ext>
            </p:extLst>
          </p:nvPr>
        </p:nvGraphicFramePr>
        <p:xfrm>
          <a:off x="1463345" y="1310327"/>
          <a:ext cx="8962700" cy="4609706"/>
        </p:xfrm>
        <a:graphic>
          <a:graphicData uri="http://schemas.openxmlformats.org/drawingml/2006/table">
            <a:tbl>
              <a:tblPr/>
              <a:tblGrid>
                <a:gridCol w="1831249">
                  <a:extLst>
                    <a:ext uri="{9D8B030D-6E8A-4147-A177-3AD203B41FA5}">
                      <a16:colId xmlns:a16="http://schemas.microsoft.com/office/drawing/2014/main" val="3105095348"/>
                    </a:ext>
                  </a:extLst>
                </a:gridCol>
                <a:gridCol w="7131451">
                  <a:extLst>
                    <a:ext uri="{9D8B030D-6E8A-4147-A177-3AD203B41FA5}">
                      <a16:colId xmlns:a16="http://schemas.microsoft.com/office/drawing/2014/main" val="1567755084"/>
                    </a:ext>
                  </a:extLst>
                </a:gridCol>
              </a:tblGrid>
              <a:tr h="621944">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Tên use case:</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Đổi trả sản phẩm.</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7698088"/>
                  </a:ext>
                </a:extLst>
              </a:tr>
              <a:tr h="621944">
                <a:tc>
                  <a:txBody>
                    <a:bodyPr/>
                    <a:lstStyle/>
                    <a:p>
                      <a:pPr rtl="0" fontAlgn="t">
                        <a:spcBef>
                          <a:spcPts val="0"/>
                        </a:spcBef>
                        <a:spcAft>
                          <a:spcPts val="0"/>
                        </a:spcAft>
                      </a:pPr>
                      <a:r>
                        <a:rPr lang="vi-VN" sz="2000" b="1" i="0" u="none" strike="noStrike">
                          <a:solidFill>
                            <a:srgbClr val="000000"/>
                          </a:solidFill>
                          <a:effectLst/>
                          <a:latin typeface="Times New Roman" panose="02020603050405020304" pitchFamily="18" charset="0"/>
                        </a:rPr>
                        <a:t>Mô tả sơ lược:</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Thực hiện xử lý việc đổi trả sản phẩm.</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2306143"/>
                  </a:ext>
                </a:extLst>
              </a:tr>
              <a:tr h="621944">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Actor chính:</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Nhân viên nhà sách.</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855761"/>
                  </a:ext>
                </a:extLst>
              </a:tr>
              <a:tr h="1060965">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Actor phụ:</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8471580"/>
                  </a:ext>
                </a:extLst>
              </a:tr>
              <a:tr h="1060965">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Tiền điều kiện:</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Nhân viên nhà sách đăng nhập thành công và chọn chức năng đổi trả sản phẩm.</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8848224"/>
                  </a:ext>
                </a:extLst>
              </a:tr>
              <a:tr h="621944">
                <a:tc>
                  <a:txBody>
                    <a:bodyPr/>
                    <a:lstStyle/>
                    <a:p>
                      <a:pPr rtl="0" fontAlgn="t">
                        <a:spcBef>
                          <a:spcPts val="0"/>
                        </a:spcBef>
                        <a:spcAft>
                          <a:spcPts val="0"/>
                        </a:spcAft>
                      </a:pPr>
                      <a:r>
                        <a:rPr lang="en-GB" sz="2000" b="1" i="0" u="none" strike="noStrike">
                          <a:solidFill>
                            <a:srgbClr val="000000"/>
                          </a:solidFill>
                          <a:effectLst/>
                          <a:latin typeface="Times New Roman" panose="02020603050405020304" pitchFamily="18" charset="0"/>
                        </a:rPr>
                        <a:t>Hậu điều kiện:</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Thành công đổi trả sản phẩm và lưu hóa đơn mới.</a:t>
                      </a:r>
                      <a:endParaRPr lang="vi-VN"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921356"/>
                  </a:ext>
                </a:extLst>
              </a:tr>
            </a:tbl>
          </a:graphicData>
        </a:graphic>
      </p:graphicFrame>
    </p:spTree>
    <p:extLst>
      <p:ext uri="{BB962C8B-B14F-4D97-AF65-F5344CB8AC3E}">
        <p14:creationId xmlns:p14="http://schemas.microsoft.com/office/powerpoint/2010/main" val="3196074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1"/>
            <a:ext cx="10589768" cy="995680"/>
          </a:xfrm>
        </p:spPr>
        <p:txBody>
          <a:bodyPr/>
          <a:lstStyle/>
          <a:p>
            <a:r>
              <a:rPr lang="vi-VN"/>
              <a:t>b</a:t>
            </a:r>
            <a:r>
              <a:rPr lang="vi-VN" smtClean="0"/>
              <a:t>. Usecase đổi trả sản phẩm</a:t>
            </a:r>
            <a:endParaRPr lang="en-GB"/>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82601512"/>
              </p:ext>
            </p:extLst>
          </p:nvPr>
        </p:nvGraphicFramePr>
        <p:xfrm>
          <a:off x="744718" y="862825"/>
          <a:ext cx="9766168" cy="5283200"/>
        </p:xfrm>
        <a:graphic>
          <a:graphicData uri="http://schemas.openxmlformats.org/drawingml/2006/table">
            <a:tbl>
              <a:tblPr/>
              <a:tblGrid>
                <a:gridCol w="4883084">
                  <a:extLst>
                    <a:ext uri="{9D8B030D-6E8A-4147-A177-3AD203B41FA5}">
                      <a16:colId xmlns:a16="http://schemas.microsoft.com/office/drawing/2014/main" val="2523904371"/>
                    </a:ext>
                  </a:extLst>
                </a:gridCol>
                <a:gridCol w="4883084">
                  <a:extLst>
                    <a:ext uri="{9D8B030D-6E8A-4147-A177-3AD203B41FA5}">
                      <a16:colId xmlns:a16="http://schemas.microsoft.com/office/drawing/2014/main" val="3020922659"/>
                    </a:ext>
                  </a:extLst>
                </a:gridCol>
              </a:tblGrid>
              <a:tr h="0">
                <a:tc gridSpan="2">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Luồng sự kiện chính</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GB"/>
                    </a:p>
                  </a:txBody>
                  <a:tcPr/>
                </a:tc>
                <a:extLst>
                  <a:ext uri="{0D108BD9-81ED-4DB2-BD59-A6C34878D82A}">
                    <a16:rowId xmlns:a16="http://schemas.microsoft.com/office/drawing/2014/main" val="419728531"/>
                  </a:ext>
                </a:extLst>
              </a:tr>
              <a:tr h="0">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Actor</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System</a:t>
                      </a: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704246"/>
                  </a:ext>
                </a:extLst>
              </a:tr>
              <a:tr h="0">
                <a:tc>
                  <a:txBody>
                    <a:bodyPr/>
                    <a:lstStyle/>
                    <a:p>
                      <a:pPr rtl="0" fontAlgn="base">
                        <a:spcBef>
                          <a:spcPts val="0"/>
                        </a:spcBef>
                        <a:spcAft>
                          <a:spcPts val="0"/>
                        </a:spcAft>
                        <a:buFont typeface="+mj-lt"/>
                        <a:buAutoNum type="arabicPeriod"/>
                      </a:pPr>
                      <a:r>
                        <a:rPr lang="en-GB" sz="2000" b="0" i="0" u="none" strike="noStrike">
                          <a:solidFill>
                            <a:srgbClr val="000000"/>
                          </a:solidFill>
                          <a:effectLst/>
                          <a:latin typeface="Times New Roman" panose="02020603050405020304" pitchFamily="18" charset="0"/>
                        </a:rPr>
                        <a:t>Nhân viên nhà sách chọn chức năng đổi trả sản phẩm.</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270605"/>
                  </a:ext>
                </a:extLst>
              </a:tr>
              <a:tr h="0">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2"/>
                      </a:pPr>
                      <a:r>
                        <a:rPr lang="vi-VN" sz="2000" b="0" i="0" u="none" strike="noStrike">
                          <a:solidFill>
                            <a:srgbClr val="000000"/>
                          </a:solidFill>
                          <a:effectLst/>
                          <a:latin typeface="Times New Roman" panose="02020603050405020304" pitchFamily="18" charset="0"/>
                        </a:rPr>
                        <a:t>Hệ thống hiển thị giao diện đổi trả sản phẩm, yêu cầu nhân viên nhập hóa đơn cũ.</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615795"/>
                  </a:ext>
                </a:extLst>
              </a:tr>
              <a:tr h="0">
                <a:tc>
                  <a:txBody>
                    <a:bodyPr/>
                    <a:lstStyle/>
                    <a:p>
                      <a:pPr rtl="0" fontAlgn="base">
                        <a:spcBef>
                          <a:spcPts val="0"/>
                        </a:spcBef>
                        <a:spcAft>
                          <a:spcPts val="0"/>
                        </a:spcAft>
                        <a:buFont typeface="+mj-lt"/>
                        <a:buAutoNum type="arabicPeriod" startAt="3"/>
                      </a:pPr>
                      <a:r>
                        <a:rPr lang="vi-VN" sz="2000" b="0" i="0" u="none" strike="noStrike">
                          <a:solidFill>
                            <a:srgbClr val="000000"/>
                          </a:solidFill>
                          <a:effectLst/>
                          <a:latin typeface="Times New Roman" panose="02020603050405020304" pitchFamily="18" charset="0"/>
                        </a:rPr>
                        <a:t>Nhân viên nhập mã hóa đơn cũ.</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0383641"/>
                  </a:ext>
                </a:extLst>
              </a:tr>
              <a:tr h="0">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4"/>
                      </a:pPr>
                      <a:r>
                        <a:rPr lang="vi-VN" sz="2000" b="0" i="0" u="none" strike="noStrike">
                          <a:solidFill>
                            <a:srgbClr val="000000"/>
                          </a:solidFill>
                          <a:effectLst/>
                          <a:latin typeface="Times New Roman" panose="02020603050405020304" pitchFamily="18" charset="0"/>
                        </a:rPr>
                        <a:t>Hệ thống kiểm tra hóa đơn cũ có đủ điều kiện đổi trả không.</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893624"/>
                  </a:ext>
                </a:extLst>
              </a:tr>
              <a:tr h="0">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5"/>
                      </a:pPr>
                      <a:r>
                        <a:rPr lang="vi-VN" sz="2000" b="0" i="0" u="none" strike="noStrike">
                          <a:solidFill>
                            <a:srgbClr val="000000"/>
                          </a:solidFill>
                          <a:effectLst/>
                          <a:latin typeface="Times New Roman" panose="02020603050405020304" pitchFamily="18" charset="0"/>
                        </a:rPr>
                        <a:t>Hiển thị thông tin hóa đơn cũ và các thông tin sản phẩm cũ đã mua.</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362028"/>
                  </a:ext>
                </a:extLst>
              </a:tr>
              <a:tr h="0">
                <a:tc>
                  <a:txBody>
                    <a:bodyPr/>
                    <a:lstStyle/>
                    <a:p>
                      <a:pPr rtl="0" fontAlgn="base">
                        <a:spcBef>
                          <a:spcPts val="0"/>
                        </a:spcBef>
                        <a:spcAft>
                          <a:spcPts val="0"/>
                        </a:spcAft>
                        <a:buFont typeface="+mj-lt"/>
                        <a:buAutoNum type="arabicPeriod" startAt="6"/>
                      </a:pPr>
                      <a:r>
                        <a:rPr lang="vi-VN" sz="2000" b="0" i="0" u="none" strike="noStrike">
                          <a:solidFill>
                            <a:srgbClr val="000000"/>
                          </a:solidFill>
                          <a:effectLst/>
                          <a:latin typeface="Times New Roman" panose="02020603050405020304" pitchFamily="18" charset="0"/>
                        </a:rPr>
                        <a:t>Nhấn nút tạo hóa đơn đổi trả mới.</a:t>
                      </a: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63500" marR="63500" marT="63500" marB="635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5850350"/>
                  </a:ext>
                </a:extLst>
              </a:tr>
            </a:tbl>
          </a:graphicData>
        </a:graphic>
      </p:graphicFrame>
    </p:spTree>
    <p:extLst>
      <p:ext uri="{BB962C8B-B14F-4D97-AF65-F5344CB8AC3E}">
        <p14:creationId xmlns:p14="http://schemas.microsoft.com/office/powerpoint/2010/main" val="2755619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1"/>
            <a:ext cx="10286538" cy="544944"/>
          </a:xfrm>
        </p:spPr>
        <p:txBody>
          <a:bodyPr>
            <a:normAutofit fontScale="90000"/>
          </a:bodyPr>
          <a:lstStyle/>
          <a:p>
            <a:r>
              <a:rPr lang="vi-VN"/>
              <a:t>b</a:t>
            </a:r>
            <a:r>
              <a:rPr lang="vi-VN" smtClean="0"/>
              <a:t>. Usecase đổi trả sản phẩm</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7681896"/>
              </p:ext>
            </p:extLst>
          </p:nvPr>
        </p:nvGraphicFramePr>
        <p:xfrm>
          <a:off x="932872" y="544945"/>
          <a:ext cx="9264074" cy="6165768"/>
        </p:xfrm>
        <a:graphic>
          <a:graphicData uri="http://schemas.openxmlformats.org/drawingml/2006/table">
            <a:tbl>
              <a:tblPr/>
              <a:tblGrid>
                <a:gridCol w="4632037">
                  <a:extLst>
                    <a:ext uri="{9D8B030D-6E8A-4147-A177-3AD203B41FA5}">
                      <a16:colId xmlns:a16="http://schemas.microsoft.com/office/drawing/2014/main" val="806305399"/>
                    </a:ext>
                  </a:extLst>
                </a:gridCol>
                <a:gridCol w="4632037">
                  <a:extLst>
                    <a:ext uri="{9D8B030D-6E8A-4147-A177-3AD203B41FA5}">
                      <a16:colId xmlns:a16="http://schemas.microsoft.com/office/drawing/2014/main" val="3402310642"/>
                    </a:ext>
                  </a:extLst>
                </a:gridCol>
              </a:tblGrid>
              <a:tr h="696335">
                <a:tc>
                  <a:txBody>
                    <a:bodyPr/>
                    <a:lstStyle/>
                    <a:p>
                      <a:pPr rtl="0" fontAlgn="base">
                        <a:spcBef>
                          <a:spcPts val="0"/>
                        </a:spcBef>
                        <a:spcAft>
                          <a:spcPts val="0"/>
                        </a:spcAft>
                        <a:buFont typeface="+mj-lt"/>
                        <a:buAutoNum type="arabicPeriod"/>
                      </a:pPr>
                      <a:r>
                        <a:rPr lang="en-GB" sz="2000" b="0" i="0" u="none" strike="noStrike">
                          <a:solidFill>
                            <a:srgbClr val="000000"/>
                          </a:solidFill>
                          <a:effectLst/>
                          <a:latin typeface="Times New Roman" panose="02020603050405020304" pitchFamily="18" charset="0"/>
                        </a:rPr>
                        <a:t>Click chọn các sản phẩm bị lỗi cần đổi trả.</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614420"/>
                  </a:ext>
                </a:extLst>
              </a:tr>
              <a:tr h="696335">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2"/>
                      </a:pPr>
                      <a:r>
                        <a:rPr lang="en-GB" sz="2000" b="0" i="0" u="none" strike="noStrike">
                          <a:solidFill>
                            <a:srgbClr val="000000"/>
                          </a:solidFill>
                          <a:effectLst/>
                          <a:latin typeface="Times New Roman" panose="02020603050405020304" pitchFamily="18" charset="0"/>
                        </a:rPr>
                        <a:t>Hiển thị các sản phẩm sẵn sàng để đổi.</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406555"/>
                  </a:ext>
                </a:extLst>
              </a:tr>
              <a:tr h="696335">
                <a:tc>
                  <a:txBody>
                    <a:bodyPr/>
                    <a:lstStyle/>
                    <a:p>
                      <a:pPr rtl="0" fontAlgn="base">
                        <a:spcBef>
                          <a:spcPts val="0"/>
                        </a:spcBef>
                        <a:spcAft>
                          <a:spcPts val="0"/>
                        </a:spcAft>
                        <a:buFont typeface="+mj-lt"/>
                        <a:buAutoNum type="arabicPeriod" startAt="3"/>
                      </a:pPr>
                      <a:r>
                        <a:rPr lang="en-GB" sz="2000" b="0" i="0" u="none" strike="noStrike">
                          <a:solidFill>
                            <a:srgbClr val="000000"/>
                          </a:solidFill>
                          <a:effectLst/>
                          <a:latin typeface="Times New Roman" panose="02020603050405020304" pitchFamily="18" charset="0"/>
                        </a:rPr>
                        <a:t>Chọn sản phẩm muốn đổi.</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941969"/>
                  </a:ext>
                </a:extLst>
              </a:tr>
              <a:tr h="696335">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4"/>
                      </a:pPr>
                      <a:r>
                        <a:rPr lang="en-GB" sz="2000" b="0" i="0" u="none" strike="noStrike">
                          <a:solidFill>
                            <a:srgbClr val="000000"/>
                          </a:solidFill>
                          <a:effectLst/>
                          <a:latin typeface="Times New Roman" panose="02020603050405020304" pitchFamily="18" charset="0"/>
                        </a:rPr>
                        <a:t>Thông báo chọn sản phẩm thành công</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519185"/>
                  </a:ext>
                </a:extLst>
              </a:tr>
              <a:tr h="696335">
                <a:tc>
                  <a:txBody>
                    <a:bodyPr/>
                    <a:lstStyle/>
                    <a:p>
                      <a:pPr rtl="0" fontAlgn="base">
                        <a:spcBef>
                          <a:spcPts val="0"/>
                        </a:spcBef>
                        <a:spcAft>
                          <a:spcPts val="0"/>
                        </a:spcAft>
                        <a:buFont typeface="+mj-lt"/>
                        <a:buAutoNum type="arabicPeriod" startAt="5"/>
                      </a:pPr>
                      <a:r>
                        <a:rPr lang="en-GB" sz="2000" b="0" i="0" u="none" strike="noStrike">
                          <a:solidFill>
                            <a:srgbClr val="000000"/>
                          </a:solidFill>
                          <a:effectLst/>
                          <a:latin typeface="Times New Roman" panose="02020603050405020304" pitchFamily="18" charset="0"/>
                        </a:rPr>
                        <a:t>Nhập tiền khách trả và nhấn thanh toán.</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026532"/>
                  </a:ext>
                </a:extLst>
              </a:tr>
              <a:tr h="696335">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mj-lt"/>
                        <a:buAutoNum type="arabicPeriod" startAt="6"/>
                      </a:pPr>
                      <a:r>
                        <a:rPr lang="vi-VN" sz="2000" b="0" i="0" u="none" strike="noStrike">
                          <a:solidFill>
                            <a:srgbClr val="000000"/>
                          </a:solidFill>
                          <a:effectLst/>
                          <a:latin typeface="Times New Roman" panose="02020603050405020304" pitchFamily="18" charset="0"/>
                        </a:rPr>
                        <a:t>Hệ thống thông báo tạo hóa đơn đổi trả thành công.</a:t>
                      </a: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4624161"/>
                  </a:ext>
                </a:extLst>
              </a:tr>
              <a:tr h="401124">
                <a:tc gridSpan="2">
                  <a:txBody>
                    <a:bodyPr/>
                    <a:lstStyle/>
                    <a:p>
                      <a:pPr algn="ctr" rtl="0" fontAlgn="t">
                        <a:spcBef>
                          <a:spcPts val="0"/>
                        </a:spcBef>
                        <a:spcAft>
                          <a:spcPts val="0"/>
                        </a:spcAft>
                      </a:pPr>
                      <a:r>
                        <a:rPr lang="en-GB" sz="2000" b="1" i="0" u="none" strike="noStrike">
                          <a:solidFill>
                            <a:srgbClr val="000000"/>
                          </a:solidFill>
                          <a:effectLst/>
                          <a:latin typeface="Times New Roman" panose="02020603050405020304" pitchFamily="18" charset="0"/>
                        </a:rPr>
                        <a:t>Luồng sự kiện thay thế</a:t>
                      </a: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GB"/>
                    </a:p>
                  </a:txBody>
                  <a:tcPr/>
                </a:tc>
                <a:extLst>
                  <a:ext uri="{0D108BD9-81ED-4DB2-BD59-A6C34878D82A}">
                    <a16:rowId xmlns:a16="http://schemas.microsoft.com/office/drawing/2014/main" val="2768656147"/>
                  </a:ext>
                </a:extLst>
              </a:tr>
              <a:tr h="696335">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2000" b="0" i="0" u="none" strike="noStrike">
                          <a:solidFill>
                            <a:srgbClr val="000000"/>
                          </a:solidFill>
                          <a:effectLst/>
                          <a:latin typeface="Times New Roman" panose="02020603050405020304" pitchFamily="18" charset="0"/>
                        </a:rPr>
                        <a:t>4.1.1 Sản phẩm không đủ điều kiện đổi trả</a:t>
                      </a: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7072287"/>
                  </a:ext>
                </a:extLst>
              </a:tr>
              <a:tr h="696335">
                <a:tc>
                  <a:txBody>
                    <a:bodyPr/>
                    <a:lstStyle/>
                    <a:p>
                      <a:pPr fontAlgn="t"/>
                      <a:r>
                        <a:rPr lang="en-GB" sz="2000">
                          <a:effectLst/>
                        </a:rPr>
                        <a:t/>
                      </a:r>
                      <a:br>
                        <a:rPr lang="en-GB" sz="2000">
                          <a:effectLst/>
                        </a:rPr>
                      </a:br>
                      <a:endParaRPr lang="en-GB"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vi-VN" sz="2000" b="0" i="0" u="none" strike="noStrike">
                          <a:solidFill>
                            <a:srgbClr val="000000"/>
                          </a:solidFill>
                          <a:effectLst/>
                          <a:latin typeface="Times New Roman" panose="02020603050405020304" pitchFamily="18" charset="0"/>
                        </a:rPr>
                        <a:t>4.1.2 Hệ thống quay lại bước 3</a:t>
                      </a:r>
                      <a:endParaRPr lang="vi-VN" sz="2000">
                        <a:effectLst/>
                      </a:endParaRPr>
                    </a:p>
                  </a:txBody>
                  <a:tcPr marL="54676" marR="54676" marT="54676" marB="546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795133"/>
                  </a:ext>
                </a:extLst>
              </a:tr>
            </a:tbl>
          </a:graphicData>
        </a:graphic>
      </p:graphicFrame>
    </p:spTree>
    <p:extLst>
      <p:ext uri="{BB962C8B-B14F-4D97-AF65-F5344CB8AC3E}">
        <p14:creationId xmlns:p14="http://schemas.microsoft.com/office/powerpoint/2010/main" val="2521371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90" y="73892"/>
            <a:ext cx="10286538" cy="877454"/>
          </a:xfrm>
        </p:spPr>
        <p:txBody>
          <a:bodyPr>
            <a:normAutofit/>
          </a:bodyPr>
          <a:lstStyle/>
          <a:p>
            <a:r>
              <a:rPr lang="vi-VN" smtClean="0"/>
              <a:t>Sơ đồ activity đổi trả sản phẩm</a:t>
            </a:r>
            <a:endParaRPr lang="en-GB"/>
          </a:p>
        </p:txBody>
      </p:sp>
      <p:pic>
        <p:nvPicPr>
          <p:cNvPr id="4098" name="Picture 2" descr="https://lh5.googleusercontent.com/o-gmRrvlU5p2RbOAH2CXIzGPmDXIzUTCsyniIzMfDboQ9MPCbFV-v3-Css27TGlnxFZdIxiwt07yo6TTO16P0h8w_bNxOAV--vCOLApBuwgvmAN_8MXVuJ84V96VdsYkBZMLcdCE0-BF_bYeewI_corXmLAO56iHrJpA3D5ImNnHsfTsOi77vZhxD28zng4xlwVohjSy6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2945" y="1144587"/>
            <a:ext cx="9116291" cy="537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21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90" y="73892"/>
            <a:ext cx="10286538" cy="877454"/>
          </a:xfrm>
        </p:spPr>
        <p:txBody>
          <a:bodyPr>
            <a:normAutofit/>
          </a:bodyPr>
          <a:lstStyle/>
          <a:p>
            <a:r>
              <a:rPr lang="vi-VN" smtClean="0"/>
              <a:t>Sơ đồ sequence đổi trả sản phẩm</a:t>
            </a:r>
            <a:endParaRPr lang="en-GB"/>
          </a:p>
        </p:txBody>
      </p:sp>
      <p:pic>
        <p:nvPicPr>
          <p:cNvPr id="5122" name="Picture 2" descr="https://lh5.googleusercontent.com/QaxChmBZX_S5NTy_skNWx3h-tiRpOi1EEA356uV61LAmgF17CAoLwIKdyqma0hHgNlvY7eSa9CNboroAvoUHhJRDtA9P0V_KIPmpqxndwlLrVNUHE3W_PNWxoGhP0-E1K_xmG4bKFi9PS27UoW6uZSMgEdsQ7YFH1O2Gb_8S6ZJhDa4xJ83vrHEbKNykLdFOvhpG1NoTV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4320" y="1173017"/>
            <a:ext cx="9312698" cy="516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5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F06BE3-897C-4592-9A4B-94ACD20E3104}"/>
              </a:ext>
            </a:extLst>
          </p:cNvPr>
          <p:cNvSpPr>
            <a:spLocks noGrp="1"/>
          </p:cNvSpPr>
          <p:nvPr>
            <p:ph type="title" idx="4294967295"/>
          </p:nvPr>
        </p:nvSpPr>
        <p:spPr>
          <a:xfrm>
            <a:off x="7708605" y="281762"/>
            <a:ext cx="4270744" cy="947738"/>
          </a:xfrm>
        </p:spPr>
        <p:txBody>
          <a:bodyPr>
            <a:normAutofit/>
          </a:bodyPr>
          <a:lstStyle/>
          <a:p>
            <a:pPr algn="ctr"/>
            <a:r>
              <a:rPr lang="en-US" sz="3600" dirty="0" err="1"/>
              <a:t>Mô</a:t>
            </a:r>
            <a:r>
              <a:rPr lang="en-US" sz="3600" dirty="0"/>
              <a:t> </a:t>
            </a:r>
            <a:r>
              <a:rPr lang="en-US" sz="3600" dirty="0" err="1"/>
              <a:t>hình</a:t>
            </a:r>
            <a:r>
              <a:rPr lang="en-US" sz="3600" dirty="0"/>
              <a:t> </a:t>
            </a:r>
            <a:r>
              <a:rPr lang="en-US" sz="3600" dirty="0" err="1"/>
              <a:t>lớp</a:t>
            </a:r>
            <a:endParaRPr lang="vi-VN" sz="3600" dirty="0"/>
          </a:p>
        </p:txBody>
      </p:sp>
      <p:pic>
        <p:nvPicPr>
          <p:cNvPr id="7" name="Picture 6">
            <a:extLst>
              <a:ext uri="{FF2B5EF4-FFF2-40B4-BE49-F238E27FC236}">
                <a16:creationId xmlns:a16="http://schemas.microsoft.com/office/drawing/2014/main" id="{6D5FF372-6BDB-4E6D-8418-5157A65DC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213" y="1366338"/>
            <a:ext cx="3221610" cy="3221610"/>
          </a:xfrm>
          <a:prstGeom prst="rect">
            <a:avLst/>
          </a:prstGeom>
          <a:effectLst>
            <a:innerShdw blurRad="63500" dist="50800" dir="18900000">
              <a:prstClr val="black">
                <a:alpha val="50000"/>
              </a:prstClr>
            </a:innerShdw>
          </a:effectLst>
        </p:spPr>
      </p:pic>
      <p:sp>
        <p:nvSpPr>
          <p:cNvPr id="12" name="Rectangle: Diagonal Corners Snipped 11">
            <a:extLst>
              <a:ext uri="{FF2B5EF4-FFF2-40B4-BE49-F238E27FC236}">
                <a16:creationId xmlns:a16="http://schemas.microsoft.com/office/drawing/2014/main" id="{AA48C4A8-BDAC-4002-8A99-ABE23B935708}"/>
              </a:ext>
            </a:extLst>
          </p:cNvPr>
          <p:cNvSpPr/>
          <p:nvPr/>
        </p:nvSpPr>
        <p:spPr>
          <a:xfrm>
            <a:off x="8399721" y="4805916"/>
            <a:ext cx="2647507" cy="1770322"/>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sp>
        <p:nvSpPr>
          <p:cNvPr id="13" name="Isosceles Triangle 12">
            <a:extLst>
              <a:ext uri="{FF2B5EF4-FFF2-40B4-BE49-F238E27FC236}">
                <a16:creationId xmlns:a16="http://schemas.microsoft.com/office/drawing/2014/main" id="{4598E6E0-C245-47C4-8C4D-71E9B6594AF7}"/>
              </a:ext>
            </a:extLst>
          </p:cNvPr>
          <p:cNvSpPr/>
          <p:nvPr/>
        </p:nvSpPr>
        <p:spPr>
          <a:xfrm>
            <a:off x="10900697" y="3989868"/>
            <a:ext cx="524511" cy="707064"/>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vi-VN"/>
          </a:p>
        </p:txBody>
      </p:sp>
      <p:pic>
        <p:nvPicPr>
          <p:cNvPr id="8" name="Picture 2" descr="https://lh5.googleusercontent.com/BKS3J8n_xKsAMasjkDIP1K9KaLVPPBCiIvP1HYm-mb7vnFB0k5VVsb2WXvN4i5PpiJ0bNVVztHijv_nSJz1WgVa4KnKS6N8WPksP3383x13Tta8zpeNJ4EsqEM1NFokC__RBdIMMoaVvOxb9vvLGxgh9poR2jp4af4MQmZd0V7NJIw8uNrNqgaQITiEaJmgTqZtIGVW5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78" y="-24587"/>
            <a:ext cx="6988191" cy="679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16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84245"/>
          </a:xfrm>
        </p:spPr>
        <p:txBody>
          <a:bodyPr/>
          <a:lstStyle/>
          <a:p>
            <a:r>
              <a:rPr lang="vi-VN" smtClean="0"/>
              <a:t>Mô hình ERR</a:t>
            </a:r>
            <a:endParaRPr lang="en-GB"/>
          </a:p>
        </p:txBody>
      </p:sp>
      <p:pic>
        <p:nvPicPr>
          <p:cNvPr id="1026" name="Picture 2" descr="https://lh5.googleusercontent.com/xWXjfsmLINy-XCdVxkZuhOBYEU4hDHpTNiX6SIWNgFw-LJTGrtFZW1_xAqLM0Cvp7k6B3g8KLhytzA6lrKKbsTU36Ed1g05JNH-Qjs-VHg1yT8HhikO4xQfrq4PW6E8LYxT9wMk7A9313Tro-0dKNqfACYhIpT2Krgq0QLhYytRzFP8jwcF-oZImY0abGursZ1sBvOIUT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9848" y="1634247"/>
            <a:ext cx="10058400" cy="453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521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C7FC1-D89B-4129-8429-131CC57C0782}"/>
              </a:ext>
            </a:extLst>
          </p:cNvPr>
          <p:cNvSpPr>
            <a:spLocks noGrp="1"/>
          </p:cNvSpPr>
          <p:nvPr>
            <p:ph type="title" idx="4294967295"/>
          </p:nvPr>
        </p:nvSpPr>
        <p:spPr>
          <a:xfrm>
            <a:off x="9557582" y="179388"/>
            <a:ext cx="2467842" cy="1617513"/>
          </a:xfrm>
        </p:spPr>
        <p:txBody>
          <a:bodyPr vert="horz" lIns="91440" tIns="45720" rIns="91440" bIns="45720" rtlCol="0" anchor="b">
            <a:noAutofit/>
          </a:bodyPr>
          <a:lstStyle/>
          <a:p>
            <a:r>
              <a:rPr lang="en-US" altLang="vi-VN" sz="4400" b="1" dirty="0" err="1">
                <a:blipFill dpi="0" rotWithShape="1">
                  <a:blip r:embed="rId2"/>
                  <a:srcRect/>
                  <a:tile tx="6350" ty="-127000" sx="65000" sy="64000" flip="none" algn="tl"/>
                </a:blipFill>
                <a:latin typeface="Abadi" panose="020B0604020104020204" pitchFamily="34" charset="0"/>
              </a:rPr>
              <a:t>Sơ</a:t>
            </a:r>
            <a:r>
              <a:rPr lang="en-US" altLang="vi-VN" sz="4400" b="1" dirty="0">
                <a:blipFill dpi="0" rotWithShape="1">
                  <a:blip r:embed="rId2"/>
                  <a:srcRect/>
                  <a:tile tx="6350" ty="-127000" sx="65000" sy="64000" flip="none" algn="tl"/>
                </a:blipFill>
                <a:latin typeface="Abadi" panose="020B0604020104020204" pitchFamily="34" charset="0"/>
              </a:rPr>
              <a:t> </a:t>
            </a:r>
            <a:r>
              <a:rPr lang="en-US" altLang="vi-VN" sz="4400" b="1" dirty="0" err="1">
                <a:blipFill dpi="0" rotWithShape="1">
                  <a:blip r:embed="rId2"/>
                  <a:srcRect/>
                  <a:tile tx="6350" ty="-127000" sx="65000" sy="64000" flip="none" algn="tl"/>
                </a:blipFill>
                <a:latin typeface="Abadi" panose="020B0604020104020204" pitchFamily="34" charset="0"/>
              </a:rPr>
              <a:t>đô</a:t>
            </a:r>
            <a:r>
              <a:rPr lang="en-US" altLang="vi-VN" sz="4400" b="1" dirty="0">
                <a:blipFill dpi="0" rotWithShape="1">
                  <a:blip r:embed="rId2"/>
                  <a:srcRect/>
                  <a:tile tx="6350" ty="-127000" sx="65000" sy="64000" flip="none" algn="tl"/>
                </a:blipFill>
                <a:latin typeface="Abadi" panose="020B0604020104020204" pitchFamily="34" charset="0"/>
              </a:rPr>
              <a:t>̀ </a:t>
            </a:r>
            <a:r>
              <a:rPr lang="en-US" altLang="vi-VN" sz="4400" b="1" dirty="0" err="1">
                <a:blipFill dpi="0" rotWithShape="1">
                  <a:blip r:embed="rId2"/>
                  <a:srcRect/>
                  <a:tile tx="6350" ty="-127000" sx="65000" sy="64000" flip="none" algn="tl"/>
                </a:blipFill>
                <a:latin typeface="Abadi" panose="020B0604020104020204" pitchFamily="34" charset="0"/>
              </a:rPr>
              <a:t>dư</a:t>
            </a:r>
            <a:r>
              <a:rPr lang="en-US" altLang="vi-VN" sz="4400" b="1" dirty="0">
                <a:blipFill dpi="0" rotWithShape="1">
                  <a:blip r:embed="rId2"/>
                  <a:srcRect/>
                  <a:tile tx="6350" ty="-127000" sx="65000" sy="64000" flip="none" algn="tl"/>
                </a:blipFill>
                <a:latin typeface="Abadi" panose="020B0604020104020204" pitchFamily="34" charset="0"/>
              </a:rPr>
              <a:t>̃ </a:t>
            </a:r>
            <a:r>
              <a:rPr lang="en-US" altLang="vi-VN" sz="4400" b="1" dirty="0" err="1">
                <a:blipFill dpi="0" rotWithShape="1">
                  <a:blip r:embed="rId2"/>
                  <a:srcRect/>
                  <a:tile tx="6350" ty="-127000" sx="65000" sy="64000" flip="none" algn="tl"/>
                </a:blipFill>
                <a:latin typeface="Abadi" panose="020B0604020104020204" pitchFamily="34" charset="0"/>
              </a:rPr>
              <a:t>liệu</a:t>
            </a:r>
            <a:endParaRPr lang="en-US" sz="4400" b="1" dirty="0">
              <a:blipFill dpi="0" rotWithShape="1">
                <a:blip r:embed="rId2"/>
                <a:srcRect/>
                <a:tile tx="6350" ty="-127000" sx="65000" sy="64000" flip="none" algn="tl"/>
              </a:blipFill>
              <a:latin typeface="Abadi" panose="020B0604020104020204" pitchFamily="34" charset="0"/>
            </a:endParaRPr>
          </a:p>
        </p:txBody>
      </p:sp>
      <p:pic>
        <p:nvPicPr>
          <p:cNvPr id="54" name="Picture 53" descr="Icon&#10;&#10;Description automatically generated">
            <a:extLst>
              <a:ext uri="{FF2B5EF4-FFF2-40B4-BE49-F238E27FC236}">
                <a16:creationId xmlns:a16="http://schemas.microsoft.com/office/drawing/2014/main" id="{4F7FCF08-0EBE-4B63-B2F8-EFB8BCC12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294" y="1967329"/>
            <a:ext cx="2634418" cy="2634418"/>
          </a:xfrm>
          <a:prstGeom prst="rect">
            <a:avLst/>
          </a:prstGeom>
        </p:spPr>
      </p:pic>
      <p:sp>
        <p:nvSpPr>
          <p:cNvPr id="3" name="Rectangle: Diagonal Corners Snipped 2">
            <a:extLst>
              <a:ext uri="{FF2B5EF4-FFF2-40B4-BE49-F238E27FC236}">
                <a16:creationId xmlns:a16="http://schemas.microsoft.com/office/drawing/2014/main" id="{462D4614-2C7A-4AC6-B79C-5A3144855659}"/>
              </a:ext>
            </a:extLst>
          </p:cNvPr>
          <p:cNvSpPr/>
          <p:nvPr/>
        </p:nvSpPr>
        <p:spPr>
          <a:xfrm>
            <a:off x="9557582" y="4805916"/>
            <a:ext cx="2170130" cy="1190847"/>
          </a:xfrm>
          <a:prstGeom prst="snip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vi-VN"/>
          </a:p>
        </p:txBody>
      </p:sp>
      <p:pic>
        <p:nvPicPr>
          <p:cNvPr id="2" name="Picture 1"/>
          <p:cNvPicPr>
            <a:picLocks noChangeAspect="1"/>
          </p:cNvPicPr>
          <p:nvPr/>
        </p:nvPicPr>
        <p:blipFill>
          <a:blip r:embed="rId4"/>
          <a:stretch>
            <a:fillRect/>
          </a:stretch>
        </p:blipFill>
        <p:spPr>
          <a:xfrm>
            <a:off x="270144" y="179388"/>
            <a:ext cx="8873855" cy="6536371"/>
          </a:xfrm>
          <a:prstGeom prst="rect">
            <a:avLst/>
          </a:prstGeom>
        </p:spPr>
      </p:pic>
    </p:spTree>
    <p:extLst>
      <p:ext uri="{BB962C8B-B14F-4D97-AF65-F5344CB8AC3E}">
        <p14:creationId xmlns:p14="http://schemas.microsoft.com/office/powerpoint/2010/main" val="3165357702"/>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4" descr="Ảnh có chứa văn bản, tòa nhà, gạch, ngoài trời&#10;&#10;Mô tả được tự động tạo">
            <a:extLst>
              <a:ext uri="{FF2B5EF4-FFF2-40B4-BE49-F238E27FC236}">
                <a16:creationId xmlns:a16="http://schemas.microsoft.com/office/drawing/2014/main" id="{F9CF4CD2-5EC5-42C3-9057-3E2C1762F5D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Effect>
                      <a14:colorTemperature colorTemp="11200"/>
                    </a14:imgEffect>
                  </a14:imgLayer>
                </a14:imgProps>
              </a:ext>
            </a:extLst>
          </a:blip>
          <a:srcRect l="14405" r="28846"/>
          <a:stretch/>
        </p:blipFill>
        <p:spPr>
          <a:xfrm>
            <a:off x="8353492" y="-144457"/>
            <a:ext cx="3891815" cy="6857990"/>
          </a:xfrm>
          <a:prstGeom prst="rect">
            <a:avLst/>
          </a:prstGeom>
          <a:effectLst>
            <a:softEdge rad="127000"/>
          </a:effectLst>
        </p:spPr>
      </p:pic>
      <p:sp>
        <p:nvSpPr>
          <p:cNvPr id="22" name="Flowchart: Connector 21">
            <a:extLst>
              <a:ext uri="{FF2B5EF4-FFF2-40B4-BE49-F238E27FC236}">
                <a16:creationId xmlns:a16="http://schemas.microsoft.com/office/drawing/2014/main" id="{EF92C1EB-EEAA-493C-ADED-5A291CEC1C99}"/>
              </a:ext>
            </a:extLst>
          </p:cNvPr>
          <p:cNvSpPr/>
          <p:nvPr/>
        </p:nvSpPr>
        <p:spPr>
          <a:xfrm>
            <a:off x="428166" y="2683337"/>
            <a:ext cx="1080000" cy="1080000"/>
          </a:xfrm>
          <a:prstGeom prst="flowChartConnector">
            <a:avLst/>
          </a:prstGeom>
          <a:gradFill flip="none" rotWithShape="1">
            <a:gsLst>
              <a:gs pos="0">
                <a:schemeClr val="accent1">
                  <a:lumMod val="5000"/>
                  <a:lumOff val="95000"/>
                </a:schemeClr>
              </a:gs>
              <a:gs pos="50000">
                <a:schemeClr val="bg1"/>
              </a:gs>
              <a:gs pos="0">
                <a:schemeClr val="bg1">
                  <a:lumMod val="85000"/>
                </a:schemeClr>
              </a:gs>
              <a:gs pos="100000">
                <a:schemeClr val="bg1"/>
              </a:gs>
            </a:gsLst>
            <a:lin ang="8100000" scaled="1"/>
            <a:tileRect/>
          </a:gradFill>
          <a:ln>
            <a:gradFill flip="none" rotWithShape="1">
              <a:gsLst>
                <a:gs pos="0">
                  <a:schemeClr val="accent1">
                    <a:lumMod val="5000"/>
                    <a:lumOff val="95000"/>
                  </a:schemeClr>
                </a:gs>
                <a:gs pos="0">
                  <a:schemeClr val="accent1">
                    <a:lumMod val="45000"/>
                    <a:lumOff val="55000"/>
                  </a:schemeClr>
                </a:gs>
                <a:gs pos="0">
                  <a:schemeClr val="bg1">
                    <a:lumMod val="95000"/>
                  </a:schemeClr>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sp>
        <p:nvSpPr>
          <p:cNvPr id="26" name="Flowchart: Connector 25">
            <a:extLst>
              <a:ext uri="{FF2B5EF4-FFF2-40B4-BE49-F238E27FC236}">
                <a16:creationId xmlns:a16="http://schemas.microsoft.com/office/drawing/2014/main" id="{91106880-1064-4BC1-A2CF-AD0B9227B142}"/>
              </a:ext>
            </a:extLst>
          </p:cNvPr>
          <p:cNvSpPr/>
          <p:nvPr/>
        </p:nvSpPr>
        <p:spPr>
          <a:xfrm>
            <a:off x="510138" y="2556412"/>
            <a:ext cx="1080000" cy="1080000"/>
          </a:xfrm>
          <a:prstGeom prst="flowChartConnector">
            <a:avLst/>
          </a:prstGeom>
          <a:gradFill flip="none" rotWithShape="1">
            <a:gsLst>
              <a:gs pos="0">
                <a:schemeClr val="accent1">
                  <a:lumMod val="5000"/>
                  <a:lumOff val="95000"/>
                </a:schemeClr>
              </a:gs>
              <a:gs pos="50000">
                <a:schemeClr val="bg1"/>
              </a:gs>
              <a:gs pos="0">
                <a:schemeClr val="bg1">
                  <a:lumMod val="85000"/>
                </a:schemeClr>
              </a:gs>
              <a:gs pos="100000">
                <a:schemeClr val="bg1"/>
              </a:gs>
            </a:gsLst>
            <a:lin ang="8100000" scaled="1"/>
            <a:tileRect/>
          </a:gradFill>
          <a:ln>
            <a:gradFill flip="none" rotWithShape="1">
              <a:gsLst>
                <a:gs pos="0">
                  <a:schemeClr val="accent1">
                    <a:lumMod val="5000"/>
                    <a:lumOff val="95000"/>
                  </a:schemeClr>
                </a:gs>
                <a:gs pos="0">
                  <a:schemeClr val="accent1">
                    <a:lumMod val="45000"/>
                    <a:lumOff val="55000"/>
                  </a:schemeClr>
                </a:gs>
                <a:gs pos="0">
                  <a:schemeClr val="bg1">
                    <a:lumMod val="95000"/>
                  </a:schemeClr>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sp>
        <p:nvSpPr>
          <p:cNvPr id="27" name="Flowchart: Connector 26">
            <a:extLst>
              <a:ext uri="{FF2B5EF4-FFF2-40B4-BE49-F238E27FC236}">
                <a16:creationId xmlns:a16="http://schemas.microsoft.com/office/drawing/2014/main" id="{F8211E82-DC34-4D55-8639-0BF2484B1641}"/>
              </a:ext>
            </a:extLst>
          </p:cNvPr>
          <p:cNvSpPr/>
          <p:nvPr/>
        </p:nvSpPr>
        <p:spPr>
          <a:xfrm>
            <a:off x="467289" y="2624593"/>
            <a:ext cx="1080000" cy="1080000"/>
          </a:xfrm>
          <a:prstGeom prst="flowChartConnector">
            <a:avLst/>
          </a:prstGeom>
          <a:gradFill flip="none" rotWithShape="1">
            <a:gsLst>
              <a:gs pos="0">
                <a:schemeClr val="accent1">
                  <a:lumMod val="5000"/>
                  <a:lumOff val="95000"/>
                </a:schemeClr>
              </a:gs>
              <a:gs pos="50000">
                <a:schemeClr val="bg1"/>
              </a:gs>
              <a:gs pos="0">
                <a:schemeClr val="bg1">
                  <a:lumMod val="85000"/>
                </a:schemeClr>
              </a:gs>
              <a:gs pos="100000">
                <a:schemeClr val="bg1"/>
              </a:gs>
            </a:gsLst>
            <a:lin ang="8100000" scaled="1"/>
            <a:tileRect/>
          </a:gradFill>
          <a:ln>
            <a:gradFill flip="none" rotWithShape="1">
              <a:gsLst>
                <a:gs pos="0">
                  <a:schemeClr val="accent1">
                    <a:lumMod val="5000"/>
                    <a:lumOff val="95000"/>
                  </a:schemeClr>
                </a:gs>
                <a:gs pos="0">
                  <a:schemeClr val="accent1">
                    <a:lumMod val="45000"/>
                    <a:lumOff val="55000"/>
                  </a:schemeClr>
                </a:gs>
                <a:gs pos="0">
                  <a:schemeClr val="bg1">
                    <a:lumMod val="95000"/>
                  </a:schemeClr>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sp>
        <p:nvSpPr>
          <p:cNvPr id="28" name="Flowchart: Connector 27">
            <a:extLst>
              <a:ext uri="{FF2B5EF4-FFF2-40B4-BE49-F238E27FC236}">
                <a16:creationId xmlns:a16="http://schemas.microsoft.com/office/drawing/2014/main" id="{A07A0A01-D8F1-4E33-B53A-68EAF0CE78EA}"/>
              </a:ext>
            </a:extLst>
          </p:cNvPr>
          <p:cNvSpPr/>
          <p:nvPr/>
        </p:nvSpPr>
        <p:spPr>
          <a:xfrm>
            <a:off x="463523" y="2796631"/>
            <a:ext cx="1080000" cy="1080000"/>
          </a:xfrm>
          <a:prstGeom prst="flowChartConnector">
            <a:avLst/>
          </a:prstGeom>
          <a:gradFill flip="none" rotWithShape="1">
            <a:gsLst>
              <a:gs pos="0">
                <a:schemeClr val="accent1">
                  <a:lumMod val="5000"/>
                  <a:lumOff val="95000"/>
                </a:schemeClr>
              </a:gs>
              <a:gs pos="50000">
                <a:schemeClr val="bg1"/>
              </a:gs>
              <a:gs pos="0">
                <a:schemeClr val="bg1">
                  <a:lumMod val="85000"/>
                </a:schemeClr>
              </a:gs>
              <a:gs pos="100000">
                <a:schemeClr val="bg1"/>
              </a:gs>
            </a:gsLst>
            <a:lin ang="8100000" scaled="1"/>
            <a:tileRect/>
          </a:gradFill>
          <a:ln>
            <a:gradFill flip="none" rotWithShape="1">
              <a:gsLst>
                <a:gs pos="0">
                  <a:schemeClr val="accent1">
                    <a:lumMod val="5000"/>
                    <a:lumOff val="95000"/>
                  </a:schemeClr>
                </a:gs>
                <a:gs pos="0">
                  <a:schemeClr val="accent1">
                    <a:lumMod val="45000"/>
                    <a:lumOff val="55000"/>
                  </a:schemeClr>
                </a:gs>
                <a:gs pos="0">
                  <a:schemeClr val="bg1">
                    <a:lumMod val="95000"/>
                  </a:schemeClr>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sp>
        <p:nvSpPr>
          <p:cNvPr id="29" name="Flowchart: Connector 28">
            <a:extLst>
              <a:ext uri="{FF2B5EF4-FFF2-40B4-BE49-F238E27FC236}">
                <a16:creationId xmlns:a16="http://schemas.microsoft.com/office/drawing/2014/main" id="{044B7CC3-BC49-41CD-B5CA-194EE94FAB88}"/>
              </a:ext>
            </a:extLst>
          </p:cNvPr>
          <p:cNvSpPr/>
          <p:nvPr/>
        </p:nvSpPr>
        <p:spPr>
          <a:xfrm>
            <a:off x="465406" y="2737887"/>
            <a:ext cx="1080000" cy="1080000"/>
          </a:xfrm>
          <a:prstGeom prst="flowChartConnector">
            <a:avLst/>
          </a:prstGeom>
          <a:gradFill flip="none" rotWithShape="1">
            <a:gsLst>
              <a:gs pos="0">
                <a:schemeClr val="accent1">
                  <a:lumMod val="5000"/>
                  <a:lumOff val="95000"/>
                </a:schemeClr>
              </a:gs>
              <a:gs pos="50000">
                <a:schemeClr val="bg1"/>
              </a:gs>
              <a:gs pos="0">
                <a:schemeClr val="bg1">
                  <a:lumMod val="85000"/>
                </a:schemeClr>
              </a:gs>
              <a:gs pos="100000">
                <a:schemeClr val="bg1"/>
              </a:gs>
            </a:gsLst>
            <a:lin ang="8100000" scaled="1"/>
            <a:tileRect/>
          </a:gradFill>
          <a:ln>
            <a:gradFill flip="none" rotWithShape="1">
              <a:gsLst>
                <a:gs pos="0">
                  <a:schemeClr val="accent1">
                    <a:lumMod val="5000"/>
                    <a:lumOff val="95000"/>
                  </a:schemeClr>
                </a:gs>
                <a:gs pos="0">
                  <a:schemeClr val="accent1">
                    <a:lumMod val="45000"/>
                    <a:lumOff val="55000"/>
                  </a:schemeClr>
                </a:gs>
                <a:gs pos="0">
                  <a:schemeClr val="bg1">
                    <a:lumMod val="95000"/>
                  </a:schemeClr>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vi-VN"/>
          </a:p>
        </p:txBody>
      </p:sp>
      <p:sp>
        <p:nvSpPr>
          <p:cNvPr id="30" name="Flowchart: Connector 29">
            <a:extLst>
              <a:ext uri="{FF2B5EF4-FFF2-40B4-BE49-F238E27FC236}">
                <a16:creationId xmlns:a16="http://schemas.microsoft.com/office/drawing/2014/main" id="{92315508-BBD4-43E8-9B7E-AACDFD4BE2CA}"/>
              </a:ext>
            </a:extLst>
          </p:cNvPr>
          <p:cNvSpPr/>
          <p:nvPr/>
        </p:nvSpPr>
        <p:spPr>
          <a:xfrm>
            <a:off x="654138" y="2700412"/>
            <a:ext cx="792000" cy="792000"/>
          </a:xfrm>
          <a:prstGeom prst="flowChartConnector">
            <a:avLst/>
          </a:prstGeom>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Flowchart: Connector 30">
            <a:extLst>
              <a:ext uri="{FF2B5EF4-FFF2-40B4-BE49-F238E27FC236}">
                <a16:creationId xmlns:a16="http://schemas.microsoft.com/office/drawing/2014/main" id="{EC6B5C30-21D4-4971-A3F4-CCCFB1978B8B}"/>
              </a:ext>
            </a:extLst>
          </p:cNvPr>
          <p:cNvSpPr/>
          <p:nvPr/>
        </p:nvSpPr>
        <p:spPr>
          <a:xfrm>
            <a:off x="630270" y="2789768"/>
            <a:ext cx="792000" cy="792000"/>
          </a:xfrm>
          <a:prstGeom prst="flowChartConnector">
            <a:avLst/>
          </a:prstGeom>
          <a:solidFill>
            <a:srgbClr val="FFC000"/>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Flowchart: Connector 31">
            <a:extLst>
              <a:ext uri="{FF2B5EF4-FFF2-40B4-BE49-F238E27FC236}">
                <a16:creationId xmlns:a16="http://schemas.microsoft.com/office/drawing/2014/main" id="{A32393E0-E457-48E4-B88E-9D471C3C53FF}"/>
              </a:ext>
            </a:extLst>
          </p:cNvPr>
          <p:cNvSpPr/>
          <p:nvPr/>
        </p:nvSpPr>
        <p:spPr>
          <a:xfrm>
            <a:off x="606804" y="2851796"/>
            <a:ext cx="792000" cy="792000"/>
          </a:xfrm>
          <a:prstGeom prst="flowChartConnector">
            <a:avLst/>
          </a:prstGeom>
          <a:solidFill>
            <a:srgbClr val="0070C0"/>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Flowchart: Connector 32">
            <a:extLst>
              <a:ext uri="{FF2B5EF4-FFF2-40B4-BE49-F238E27FC236}">
                <a16:creationId xmlns:a16="http://schemas.microsoft.com/office/drawing/2014/main" id="{63019068-2F26-4379-87FB-44EC8DDFB690}"/>
              </a:ext>
            </a:extLst>
          </p:cNvPr>
          <p:cNvSpPr/>
          <p:nvPr/>
        </p:nvSpPr>
        <p:spPr>
          <a:xfrm>
            <a:off x="626504" y="2940631"/>
            <a:ext cx="792000" cy="792000"/>
          </a:xfrm>
          <a:prstGeom prst="flowChartConnector">
            <a:avLst/>
          </a:prstGeom>
          <a:solidFill>
            <a:srgbClr val="92D050"/>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Flowchart: Connector 33">
            <a:extLst>
              <a:ext uri="{FF2B5EF4-FFF2-40B4-BE49-F238E27FC236}">
                <a16:creationId xmlns:a16="http://schemas.microsoft.com/office/drawing/2014/main" id="{A7271FEB-3491-499D-8522-B5CBB4FE5904}"/>
              </a:ext>
            </a:extLst>
          </p:cNvPr>
          <p:cNvSpPr/>
          <p:nvPr/>
        </p:nvSpPr>
        <p:spPr>
          <a:xfrm>
            <a:off x="609406" y="2881887"/>
            <a:ext cx="792000" cy="792000"/>
          </a:xfrm>
          <a:prstGeom prst="flowChartConnector">
            <a:avLst/>
          </a:prstGeom>
          <a:solidFill>
            <a:srgbClr val="FF0000"/>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00276F4D-98D8-4502-A745-BD71A96690FE}"/>
              </a:ext>
            </a:extLst>
          </p:cNvPr>
          <p:cNvSpPr/>
          <p:nvPr/>
        </p:nvSpPr>
        <p:spPr>
          <a:xfrm>
            <a:off x="582702" y="2683337"/>
            <a:ext cx="934872" cy="769441"/>
          </a:xfrm>
          <a:prstGeom prst="rect">
            <a:avLst/>
          </a:prstGeom>
          <a:noFill/>
        </p:spPr>
        <p:txBody>
          <a:bodyPr wrap="square" lIns="91440" tIns="45720" rIns="91440" bIns="45720">
            <a:spAutoFit/>
          </a:bodyPr>
          <a:lstStyle/>
          <a:p>
            <a:pPr algn="ctr"/>
            <a:r>
              <a:rPr lang="en-US" sz="440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rPr>
              <a:t>01</a:t>
            </a:r>
            <a:endParaRPr lang="en-US" sz="4400" b="0" cap="none" spc="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sp>
        <p:nvSpPr>
          <p:cNvPr id="38" name="Rectangle 37">
            <a:extLst>
              <a:ext uri="{FF2B5EF4-FFF2-40B4-BE49-F238E27FC236}">
                <a16:creationId xmlns:a16="http://schemas.microsoft.com/office/drawing/2014/main" id="{A5C2E171-D928-413C-BDA0-74771599F28A}"/>
              </a:ext>
            </a:extLst>
          </p:cNvPr>
          <p:cNvSpPr/>
          <p:nvPr/>
        </p:nvSpPr>
        <p:spPr>
          <a:xfrm>
            <a:off x="527159" y="2813706"/>
            <a:ext cx="934872" cy="769441"/>
          </a:xfrm>
          <a:prstGeom prst="rect">
            <a:avLst/>
          </a:prstGeom>
          <a:noFill/>
        </p:spPr>
        <p:txBody>
          <a:bodyPr wrap="square" lIns="91440" tIns="45720" rIns="91440" bIns="45720">
            <a:spAutoFit/>
          </a:bodyPr>
          <a:lstStyle/>
          <a:p>
            <a:pPr algn="ctr"/>
            <a:r>
              <a:rPr lang="en-US" sz="440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rPr>
              <a:t>02</a:t>
            </a:r>
            <a:endParaRPr lang="en-US" sz="4400" b="0" cap="none" spc="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sp>
        <p:nvSpPr>
          <p:cNvPr id="39" name="Rectangle 38">
            <a:extLst>
              <a:ext uri="{FF2B5EF4-FFF2-40B4-BE49-F238E27FC236}">
                <a16:creationId xmlns:a16="http://schemas.microsoft.com/office/drawing/2014/main" id="{1C71F8D7-03C4-4C2F-AD0E-FA29D83A3E5B}"/>
              </a:ext>
            </a:extLst>
          </p:cNvPr>
          <p:cNvSpPr/>
          <p:nvPr/>
        </p:nvSpPr>
        <p:spPr>
          <a:xfrm>
            <a:off x="535368" y="2838616"/>
            <a:ext cx="934872" cy="769441"/>
          </a:xfrm>
          <a:prstGeom prst="rect">
            <a:avLst/>
          </a:prstGeom>
          <a:noFill/>
        </p:spPr>
        <p:txBody>
          <a:bodyPr wrap="square" lIns="91440" tIns="45720" rIns="91440" bIns="45720">
            <a:spAutoFit/>
          </a:bodyPr>
          <a:lstStyle/>
          <a:p>
            <a:pPr algn="ctr"/>
            <a:r>
              <a:rPr lang="en-US" sz="440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rPr>
              <a:t>03</a:t>
            </a:r>
            <a:endParaRPr lang="en-US" sz="4400" b="0" cap="none" spc="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sp>
        <p:nvSpPr>
          <p:cNvPr id="40" name="Rectangle 39">
            <a:extLst>
              <a:ext uri="{FF2B5EF4-FFF2-40B4-BE49-F238E27FC236}">
                <a16:creationId xmlns:a16="http://schemas.microsoft.com/office/drawing/2014/main" id="{9036B7C0-5D5E-46AB-A914-A7F5EF12A813}"/>
              </a:ext>
            </a:extLst>
          </p:cNvPr>
          <p:cNvSpPr/>
          <p:nvPr/>
        </p:nvSpPr>
        <p:spPr>
          <a:xfrm>
            <a:off x="536087" y="2963190"/>
            <a:ext cx="934872" cy="769441"/>
          </a:xfrm>
          <a:prstGeom prst="rect">
            <a:avLst/>
          </a:prstGeom>
          <a:noFill/>
        </p:spPr>
        <p:txBody>
          <a:bodyPr wrap="square" lIns="91440" tIns="45720" rIns="91440" bIns="45720">
            <a:spAutoFit/>
          </a:bodyPr>
          <a:lstStyle/>
          <a:p>
            <a:pPr algn="ctr"/>
            <a:r>
              <a:rPr lang="en-US" sz="440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rPr>
              <a:t>04</a:t>
            </a:r>
            <a:endParaRPr lang="en-US" sz="4400" b="0" cap="none" spc="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sp>
        <p:nvSpPr>
          <p:cNvPr id="41" name="Rectangle 40">
            <a:extLst>
              <a:ext uri="{FF2B5EF4-FFF2-40B4-BE49-F238E27FC236}">
                <a16:creationId xmlns:a16="http://schemas.microsoft.com/office/drawing/2014/main" id="{C70CAA9E-7435-4844-A746-C95CF4CE3AF6}"/>
              </a:ext>
            </a:extLst>
          </p:cNvPr>
          <p:cNvSpPr/>
          <p:nvPr/>
        </p:nvSpPr>
        <p:spPr>
          <a:xfrm>
            <a:off x="526404" y="2896352"/>
            <a:ext cx="934872" cy="769441"/>
          </a:xfrm>
          <a:prstGeom prst="rect">
            <a:avLst/>
          </a:prstGeom>
          <a:noFill/>
        </p:spPr>
        <p:txBody>
          <a:bodyPr wrap="square" lIns="91440" tIns="45720" rIns="91440" bIns="45720">
            <a:spAutoFit/>
          </a:bodyPr>
          <a:lstStyle/>
          <a:p>
            <a:pPr algn="ctr"/>
            <a:r>
              <a:rPr lang="en-US" sz="440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rPr>
              <a:t>05</a:t>
            </a:r>
            <a:endParaRPr lang="en-US" sz="4400" b="0" cap="none" spc="0">
              <a:ln w="0"/>
              <a:solidFill>
                <a:schemeClr val="bg1"/>
              </a:solidFill>
              <a:effectLst>
                <a:outerShdw blurRad="38100" dist="19050" dir="2700000" algn="tl" rotWithShape="0">
                  <a:schemeClr val="dk1">
                    <a:alpha val="40000"/>
                  </a:schemeClr>
                </a:outerShdw>
              </a:effectLst>
              <a:latin typeface="Bahnschrift SemiBold Condensed" panose="020B0502040204020203" pitchFamily="34" charset="0"/>
            </a:endParaRPr>
          </a:p>
        </p:txBody>
      </p:sp>
      <p:sp>
        <p:nvSpPr>
          <p:cNvPr id="43" name="Rectangle 42">
            <a:extLst>
              <a:ext uri="{FF2B5EF4-FFF2-40B4-BE49-F238E27FC236}">
                <a16:creationId xmlns:a16="http://schemas.microsoft.com/office/drawing/2014/main" id="{192869AB-10E2-474D-BDFC-4D281A87EF78}"/>
              </a:ext>
            </a:extLst>
          </p:cNvPr>
          <p:cNvSpPr/>
          <p:nvPr/>
        </p:nvSpPr>
        <p:spPr>
          <a:xfrm>
            <a:off x="11491783" y="211425"/>
            <a:ext cx="3552764" cy="830997"/>
          </a:xfrm>
          <a:prstGeom prst="rect">
            <a:avLst/>
          </a:prstGeom>
          <a:noFill/>
        </p:spPr>
        <p:txBody>
          <a:bodyPr wrap="square" lIns="91440" tIns="45720" rIns="91440" bIns="45720">
            <a:spAutoFit/>
          </a:bodyPr>
          <a:lstStyle/>
          <a:p>
            <a:pPr algn="ctr"/>
            <a:r>
              <a:rPr lang="en-US" sz="4800" err="1">
                <a:solidFill>
                  <a:srgbClr val="00B050"/>
                </a:solidFill>
                <a:latin typeface="Bahnschrift SemiBold Condensed" panose="020B0502040204020203" pitchFamily="34" charset="0"/>
              </a:rPr>
              <a:t>Giới</a:t>
            </a:r>
            <a:r>
              <a:rPr lang="en-US" sz="4800">
                <a:solidFill>
                  <a:srgbClr val="00B050"/>
                </a:solidFill>
                <a:latin typeface="Bahnschrift SemiBold Condensed" panose="020B0502040204020203" pitchFamily="34" charset="0"/>
              </a:rPr>
              <a:t> </a:t>
            </a:r>
            <a:r>
              <a:rPr lang="en-US" sz="4800" err="1">
                <a:solidFill>
                  <a:srgbClr val="00B050"/>
                </a:solidFill>
                <a:latin typeface="Bahnschrift SemiBold Condensed" panose="020B0502040204020203" pitchFamily="34" charset="0"/>
              </a:rPr>
              <a:t>thiệu</a:t>
            </a:r>
            <a:endParaRPr lang="vi-VN" sz="4800">
              <a:solidFill>
                <a:srgbClr val="00B050"/>
              </a:solidFill>
              <a:latin typeface="Bahnschrift SemiBold Condensed" panose="020B0502040204020203" pitchFamily="34" charset="0"/>
            </a:endParaRPr>
          </a:p>
        </p:txBody>
      </p:sp>
      <p:sp>
        <p:nvSpPr>
          <p:cNvPr id="44" name="Rectangle 43">
            <a:extLst>
              <a:ext uri="{FF2B5EF4-FFF2-40B4-BE49-F238E27FC236}">
                <a16:creationId xmlns:a16="http://schemas.microsoft.com/office/drawing/2014/main" id="{C5D7CF96-74D6-4C13-8BF3-07EB82DC3EA0}"/>
              </a:ext>
            </a:extLst>
          </p:cNvPr>
          <p:cNvSpPr/>
          <p:nvPr/>
        </p:nvSpPr>
        <p:spPr>
          <a:xfrm>
            <a:off x="12007672" y="1382051"/>
            <a:ext cx="3552764" cy="830997"/>
          </a:xfrm>
          <a:prstGeom prst="rect">
            <a:avLst/>
          </a:prstGeom>
          <a:noFill/>
        </p:spPr>
        <p:txBody>
          <a:bodyPr wrap="square" lIns="91440" tIns="45720" rIns="91440" bIns="45720">
            <a:spAutoFit/>
          </a:bodyPr>
          <a:lstStyle/>
          <a:p>
            <a:pPr algn="ctr"/>
            <a:r>
              <a:rPr lang="en-US" sz="4800" err="1">
                <a:solidFill>
                  <a:srgbClr val="00B050"/>
                </a:solidFill>
                <a:latin typeface="Bahnschrift SemiBold Condensed" panose="020B0502040204020203" pitchFamily="34" charset="0"/>
              </a:rPr>
              <a:t>Cơ</a:t>
            </a:r>
            <a:r>
              <a:rPr lang="en-US" sz="4800">
                <a:solidFill>
                  <a:srgbClr val="00B050"/>
                </a:solidFill>
                <a:latin typeface="Bahnschrift SemiBold Condensed" panose="020B0502040204020203" pitchFamily="34" charset="0"/>
              </a:rPr>
              <a:t> </a:t>
            </a:r>
            <a:r>
              <a:rPr lang="en-US" sz="4800" err="1">
                <a:solidFill>
                  <a:srgbClr val="00B050"/>
                </a:solidFill>
                <a:latin typeface="Bahnschrift SemiBold Condensed" panose="020B0502040204020203" pitchFamily="34" charset="0"/>
              </a:rPr>
              <a:t>sở</a:t>
            </a:r>
            <a:r>
              <a:rPr lang="en-US" sz="4800">
                <a:solidFill>
                  <a:srgbClr val="00B050"/>
                </a:solidFill>
                <a:latin typeface="Bahnschrift SemiBold Condensed" panose="020B0502040204020203" pitchFamily="34" charset="0"/>
              </a:rPr>
              <a:t> </a:t>
            </a:r>
            <a:r>
              <a:rPr lang="en-US" sz="4800" err="1">
                <a:solidFill>
                  <a:srgbClr val="00B050"/>
                </a:solidFill>
                <a:latin typeface="Bahnschrift SemiBold Condensed" panose="020B0502040204020203" pitchFamily="34" charset="0"/>
              </a:rPr>
              <a:t>lý</a:t>
            </a:r>
            <a:r>
              <a:rPr lang="en-US" sz="4800">
                <a:solidFill>
                  <a:srgbClr val="00B050"/>
                </a:solidFill>
                <a:latin typeface="Bahnschrift SemiBold Condensed" panose="020B0502040204020203" pitchFamily="34" charset="0"/>
              </a:rPr>
              <a:t> </a:t>
            </a:r>
            <a:r>
              <a:rPr lang="en-US" sz="4800" err="1">
                <a:solidFill>
                  <a:srgbClr val="00B050"/>
                </a:solidFill>
                <a:latin typeface="Bahnschrift SemiBold Condensed" panose="020B0502040204020203" pitchFamily="34" charset="0"/>
              </a:rPr>
              <a:t>thuyết</a:t>
            </a:r>
            <a:endParaRPr lang="vi-VN" sz="4800">
              <a:solidFill>
                <a:srgbClr val="00B050"/>
              </a:solidFill>
              <a:latin typeface="Bahnschrift SemiBold Condensed" panose="020B0502040204020203" pitchFamily="34" charset="0"/>
            </a:endParaRPr>
          </a:p>
        </p:txBody>
      </p:sp>
      <p:sp>
        <p:nvSpPr>
          <p:cNvPr id="46" name="Rectangle 45">
            <a:extLst>
              <a:ext uri="{FF2B5EF4-FFF2-40B4-BE49-F238E27FC236}">
                <a16:creationId xmlns:a16="http://schemas.microsoft.com/office/drawing/2014/main" id="{BB92131F-E703-4890-9BC8-5466A1FA4D2C}"/>
              </a:ext>
            </a:extLst>
          </p:cNvPr>
          <p:cNvSpPr/>
          <p:nvPr/>
        </p:nvSpPr>
        <p:spPr>
          <a:xfrm>
            <a:off x="11491783" y="4336610"/>
            <a:ext cx="3552764" cy="830997"/>
          </a:xfrm>
          <a:prstGeom prst="rect">
            <a:avLst/>
          </a:prstGeom>
          <a:noFill/>
        </p:spPr>
        <p:txBody>
          <a:bodyPr wrap="square" lIns="91440" tIns="45720" rIns="91440" bIns="45720">
            <a:spAutoFit/>
          </a:bodyPr>
          <a:lstStyle/>
          <a:p>
            <a:pPr algn="ctr"/>
            <a:r>
              <a:rPr lang="vi-VN" sz="4800" smtClean="0">
                <a:solidFill>
                  <a:srgbClr val="00B050"/>
                </a:solidFill>
                <a:latin typeface="Bahnschrift SemiBold Condensed" panose="020B0502040204020203" pitchFamily="34" charset="0"/>
              </a:rPr>
              <a:t>Khởi nghiệp</a:t>
            </a:r>
            <a:endParaRPr lang="en-US" sz="4800">
              <a:solidFill>
                <a:srgbClr val="00B050"/>
              </a:solidFill>
              <a:latin typeface="Bahnschrift SemiBold Condensed" panose="020B0502040204020203" pitchFamily="34" charset="0"/>
            </a:endParaRPr>
          </a:p>
        </p:txBody>
      </p:sp>
      <p:sp>
        <p:nvSpPr>
          <p:cNvPr id="47" name="Rectangle 46">
            <a:extLst>
              <a:ext uri="{FF2B5EF4-FFF2-40B4-BE49-F238E27FC236}">
                <a16:creationId xmlns:a16="http://schemas.microsoft.com/office/drawing/2014/main" id="{42360E2E-F116-4F03-A7DA-A8F0804173C4}"/>
              </a:ext>
            </a:extLst>
          </p:cNvPr>
          <p:cNvSpPr/>
          <p:nvPr/>
        </p:nvSpPr>
        <p:spPr>
          <a:xfrm>
            <a:off x="11491783" y="5435001"/>
            <a:ext cx="3552764" cy="830997"/>
          </a:xfrm>
          <a:prstGeom prst="rect">
            <a:avLst/>
          </a:prstGeom>
          <a:noFill/>
        </p:spPr>
        <p:txBody>
          <a:bodyPr wrap="square" lIns="91440" tIns="45720" rIns="91440" bIns="45720">
            <a:spAutoFit/>
          </a:bodyPr>
          <a:lstStyle/>
          <a:p>
            <a:pPr algn="ctr"/>
            <a:r>
              <a:rPr lang="en-US" sz="4800" err="1">
                <a:solidFill>
                  <a:srgbClr val="00B050"/>
                </a:solidFill>
                <a:latin typeface="Bahnschrift SemiBold Condensed" panose="020B0502040204020203" pitchFamily="34" charset="0"/>
              </a:rPr>
              <a:t>Kết</a:t>
            </a:r>
            <a:r>
              <a:rPr lang="en-US" sz="4800">
                <a:solidFill>
                  <a:srgbClr val="00B050"/>
                </a:solidFill>
                <a:latin typeface="Bahnschrift SemiBold Condensed" panose="020B0502040204020203" pitchFamily="34" charset="0"/>
              </a:rPr>
              <a:t> </a:t>
            </a:r>
            <a:r>
              <a:rPr lang="en-US" sz="4800" err="1">
                <a:solidFill>
                  <a:srgbClr val="00B050"/>
                </a:solidFill>
                <a:latin typeface="Bahnschrift SemiBold Condensed" panose="020B0502040204020203" pitchFamily="34" charset="0"/>
              </a:rPr>
              <a:t>luận</a:t>
            </a:r>
            <a:endParaRPr lang="vi-VN" sz="4800">
              <a:solidFill>
                <a:srgbClr val="00B050"/>
              </a:solidFill>
              <a:latin typeface="Bahnschrift SemiBold Condensed" panose="020B0502040204020203" pitchFamily="34" charset="0"/>
            </a:endParaRPr>
          </a:p>
        </p:txBody>
      </p:sp>
      <p:sp>
        <p:nvSpPr>
          <p:cNvPr id="2" name="Flowchart: Connector 1">
            <a:extLst>
              <a:ext uri="{FF2B5EF4-FFF2-40B4-BE49-F238E27FC236}">
                <a16:creationId xmlns:a16="http://schemas.microsoft.com/office/drawing/2014/main" id="{C0E56341-C056-4823-BF09-5A4B3508B7A1}"/>
              </a:ext>
            </a:extLst>
          </p:cNvPr>
          <p:cNvSpPr/>
          <p:nvPr/>
        </p:nvSpPr>
        <p:spPr>
          <a:xfrm>
            <a:off x="-1124712" y="1807796"/>
            <a:ext cx="2880000" cy="2880000"/>
          </a:xfrm>
          <a:prstGeom prst="flowChartConnector">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r"/>
            <a:r>
              <a:rPr lang="en-US" err="1"/>
              <a:t>Mục</a:t>
            </a:r>
            <a:r>
              <a:rPr lang="en-US"/>
              <a:t> </a:t>
            </a:r>
            <a:r>
              <a:rPr lang="en-US" err="1"/>
              <a:t>lục</a:t>
            </a:r>
            <a:endParaRPr lang="en-US"/>
          </a:p>
          <a:p>
            <a:pPr algn="r"/>
            <a:endParaRPr lang="en-US"/>
          </a:p>
          <a:p>
            <a:pPr algn="r"/>
            <a:endParaRPr lang="en-US"/>
          </a:p>
          <a:p>
            <a:pPr algn="r"/>
            <a:endParaRPr lang="en-US"/>
          </a:p>
          <a:p>
            <a:pPr algn="r"/>
            <a:endParaRPr lang="vi-VN"/>
          </a:p>
        </p:txBody>
      </p:sp>
      <p:pic>
        <p:nvPicPr>
          <p:cNvPr id="4" name="Picture 3" descr="Icon&#10;&#10;Description automatically generated with medium confidence">
            <a:extLst>
              <a:ext uri="{FF2B5EF4-FFF2-40B4-BE49-F238E27FC236}">
                <a16:creationId xmlns:a16="http://schemas.microsoft.com/office/drawing/2014/main" id="{E60566C3-80A5-42AE-8841-F62874557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25" y="2892986"/>
            <a:ext cx="987692" cy="987692"/>
          </a:xfrm>
          <a:prstGeom prst="rect">
            <a:avLst/>
          </a:prstGeom>
        </p:spPr>
      </p:pic>
      <p:sp>
        <p:nvSpPr>
          <p:cNvPr id="45" name="Rectangle 44">
            <a:extLst>
              <a:ext uri="{FF2B5EF4-FFF2-40B4-BE49-F238E27FC236}">
                <a16:creationId xmlns:a16="http://schemas.microsoft.com/office/drawing/2014/main" id="{10C07E71-CF53-45B9-83A4-A9E125AE3AF2}"/>
              </a:ext>
            </a:extLst>
          </p:cNvPr>
          <p:cNvSpPr/>
          <p:nvPr/>
        </p:nvSpPr>
        <p:spPr>
          <a:xfrm>
            <a:off x="12235936" y="3590358"/>
            <a:ext cx="6296073" cy="707886"/>
          </a:xfrm>
          <a:prstGeom prst="rect">
            <a:avLst/>
          </a:prstGeom>
          <a:noFill/>
        </p:spPr>
        <p:txBody>
          <a:bodyPr wrap="square" lIns="91440" tIns="45720" rIns="91440" bIns="45720" anchor="t">
            <a:spAutoFit/>
          </a:bodyPr>
          <a:lstStyle/>
          <a:p>
            <a:pPr algn="ctr"/>
            <a:r>
              <a:rPr lang="vi-VN" sz="4000" smtClean="0">
                <a:solidFill>
                  <a:srgbClr val="00B050"/>
                </a:solidFill>
                <a:latin typeface="Bahnschrift SemiBold Condensed"/>
              </a:rPr>
              <a:t>Hiện thực</a:t>
            </a:r>
            <a:endParaRPr lang="vi-VN" sz="4000">
              <a:solidFill>
                <a:srgbClr val="00B050"/>
              </a:solidFill>
              <a:latin typeface="Bahnschrift SemiBold Condensed"/>
            </a:endParaRPr>
          </a:p>
        </p:txBody>
      </p:sp>
      <p:sp>
        <p:nvSpPr>
          <p:cNvPr id="35" name="Rectangle 34">
            <a:extLst>
              <a:ext uri="{FF2B5EF4-FFF2-40B4-BE49-F238E27FC236}">
                <a16:creationId xmlns:a16="http://schemas.microsoft.com/office/drawing/2014/main" id="{10C07E71-CF53-45B9-83A4-A9E125AE3AF2}"/>
              </a:ext>
            </a:extLst>
          </p:cNvPr>
          <p:cNvSpPr/>
          <p:nvPr/>
        </p:nvSpPr>
        <p:spPr>
          <a:xfrm>
            <a:off x="12235936" y="2480189"/>
            <a:ext cx="6296073" cy="769441"/>
          </a:xfrm>
          <a:prstGeom prst="rect">
            <a:avLst/>
          </a:prstGeom>
          <a:noFill/>
        </p:spPr>
        <p:txBody>
          <a:bodyPr wrap="square" lIns="91440" tIns="45720" rIns="91440" bIns="45720" anchor="t">
            <a:spAutoFit/>
          </a:bodyPr>
          <a:lstStyle/>
          <a:p>
            <a:pPr algn="ctr"/>
            <a:r>
              <a:rPr lang="en-US" sz="4400" err="1">
                <a:solidFill>
                  <a:srgbClr val="00B050"/>
                </a:solidFill>
                <a:latin typeface="Bahnschrift SemiBold Condensed"/>
              </a:rPr>
              <a:t>Phân</a:t>
            </a:r>
            <a:r>
              <a:rPr lang="en-US" sz="4400">
                <a:solidFill>
                  <a:srgbClr val="00B050"/>
                </a:solidFill>
                <a:latin typeface="Bahnschrift SemiBold Condensed"/>
              </a:rPr>
              <a:t> </a:t>
            </a:r>
            <a:r>
              <a:rPr lang="en-US" sz="4400" err="1">
                <a:solidFill>
                  <a:srgbClr val="00B050"/>
                </a:solidFill>
                <a:latin typeface="Bahnschrift SemiBold Condensed"/>
              </a:rPr>
              <a:t>tích</a:t>
            </a:r>
            <a:r>
              <a:rPr lang="en-US" sz="4400">
                <a:solidFill>
                  <a:srgbClr val="00B050"/>
                </a:solidFill>
                <a:latin typeface="Bahnschrift SemiBold Condensed"/>
              </a:rPr>
              <a:t> </a:t>
            </a:r>
            <a:r>
              <a:rPr lang="en-US" sz="4400" err="1">
                <a:solidFill>
                  <a:srgbClr val="00B050"/>
                </a:solidFill>
                <a:latin typeface="Bahnschrift SemiBold Condensed"/>
              </a:rPr>
              <a:t>và</a:t>
            </a:r>
            <a:r>
              <a:rPr lang="en-US" sz="4400">
                <a:solidFill>
                  <a:srgbClr val="00B050"/>
                </a:solidFill>
                <a:latin typeface="Bahnschrift SemiBold Condensed"/>
              </a:rPr>
              <a:t> </a:t>
            </a:r>
            <a:r>
              <a:rPr lang="en-US" sz="4400" err="1">
                <a:solidFill>
                  <a:srgbClr val="00B050"/>
                </a:solidFill>
                <a:latin typeface="Bahnschrift SemiBold Condensed"/>
              </a:rPr>
              <a:t>thiết</a:t>
            </a:r>
            <a:r>
              <a:rPr lang="en-US" sz="4400">
                <a:solidFill>
                  <a:srgbClr val="00B050"/>
                </a:solidFill>
                <a:latin typeface="Bahnschrift SemiBold Condensed"/>
              </a:rPr>
              <a:t> </a:t>
            </a:r>
            <a:r>
              <a:rPr lang="en-US" sz="4400" err="1">
                <a:solidFill>
                  <a:srgbClr val="00B050"/>
                </a:solidFill>
                <a:latin typeface="Bahnschrift SemiBold Condensed"/>
              </a:rPr>
              <a:t>kế</a:t>
            </a:r>
            <a:r>
              <a:rPr lang="en-US" sz="4400">
                <a:solidFill>
                  <a:srgbClr val="00B050"/>
                </a:solidFill>
                <a:latin typeface="Bahnschrift SemiBold Condensed"/>
              </a:rPr>
              <a:t> </a:t>
            </a:r>
            <a:r>
              <a:rPr lang="en-US" sz="4400" err="1">
                <a:solidFill>
                  <a:srgbClr val="00B050"/>
                </a:solidFill>
                <a:latin typeface="Bahnschrift SemiBold Condensed"/>
              </a:rPr>
              <a:t>hệ</a:t>
            </a:r>
            <a:r>
              <a:rPr lang="en-US" sz="4400">
                <a:solidFill>
                  <a:srgbClr val="00B050"/>
                </a:solidFill>
                <a:latin typeface="Bahnschrift SemiBold Condensed"/>
              </a:rPr>
              <a:t> </a:t>
            </a:r>
            <a:r>
              <a:rPr lang="en-US" sz="4400" err="1">
                <a:solidFill>
                  <a:srgbClr val="00B050"/>
                </a:solidFill>
                <a:latin typeface="Bahnschrift SemiBold Condensed"/>
              </a:rPr>
              <a:t>thống</a:t>
            </a:r>
            <a:endParaRPr lang="vi-VN" sz="4400">
              <a:solidFill>
                <a:srgbClr val="00B050"/>
              </a:solidFill>
              <a:latin typeface="Bahnschrift SemiBold Condensed"/>
            </a:endParaRPr>
          </a:p>
        </p:txBody>
      </p:sp>
    </p:spTree>
    <p:extLst>
      <p:ext uri="{BB962C8B-B14F-4D97-AF65-F5344CB8AC3E}">
        <p14:creationId xmlns:p14="http://schemas.microsoft.com/office/powerpoint/2010/main" val="4173771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29167E-6 1.11111E-6 L 0.03841 -0.35857 " pathEditMode="relative" rAng="0" ptsTypes="AA">
                                          <p:cBhvr>
                                            <p:cTn id="6" dur="1000" fill="hold"/>
                                            <p:tgtEl>
                                              <p:spTgt spid="26"/>
                                            </p:tgtEl>
                                            <p:attrNameLst>
                                              <p:attrName>ppt_x</p:attrName>
                                              <p:attrName>ppt_y</p:attrName>
                                            </p:attrNameLst>
                                          </p:cBhvr>
                                          <p:rCtr x="1914" y="-17940"/>
                                        </p:animMotion>
                                      </p:childTnLst>
                                    </p:cTn>
                                  </p:par>
                                  <p:par>
                                    <p:cTn id="7" presetID="56" presetClass="path" presetSubtype="0" accel="50000" decel="50000" fill="hold" grpId="0" nodeType="withEffect">
                                      <p:stCondLst>
                                        <p:cond delay="0"/>
                                      </p:stCondLst>
                                      <p:childTnLst>
                                        <p:animMotion origin="layout" path="M 2.29167E-6 1.11111E-6 L 0.04088 -0.35857 " pathEditMode="relative" rAng="0" ptsTypes="AA">
                                          <p:cBhvr>
                                            <p:cTn id="8" dur="1000" fill="hold"/>
                                            <p:tgtEl>
                                              <p:spTgt spid="30"/>
                                            </p:tgtEl>
                                            <p:attrNameLst>
                                              <p:attrName>ppt_x</p:attrName>
                                              <p:attrName>ppt_y</p:attrName>
                                            </p:attrNameLst>
                                          </p:cBhvr>
                                          <p:rCtr x="2044" y="-17940"/>
                                        </p:animMotion>
                                      </p:childTnLst>
                                    </p:cTn>
                                  </p:par>
                                  <p:par>
                                    <p:cTn id="9" presetID="56" presetClass="path" presetSubtype="0" accel="50000" decel="50000" fill="hold" grpId="0" nodeType="withEffect">
                                      <p:stCondLst>
                                        <p:cond delay="0"/>
                                      </p:stCondLst>
                                      <p:childTnLst>
                                        <p:animMotion origin="layout" path="M 0.00325 -0.02176 L 0.03841 -0.3544 " pathEditMode="relative" rAng="0" ptsTypes="AA">
                                          <p:cBhvr>
                                            <p:cTn id="10" dur="1000" fill="hold"/>
                                            <p:tgtEl>
                                              <p:spTgt spid="37"/>
                                            </p:tgtEl>
                                            <p:attrNameLst>
                                              <p:attrName>ppt_x</p:attrName>
                                              <p:attrName>ppt_y</p:attrName>
                                            </p:attrNameLst>
                                          </p:cBhvr>
                                          <p:rCtr x="1758" y="-16644"/>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0.02435 0.00347 L -0.82357 -0.0051 " pathEditMode="relative" rAng="0" ptsTypes="AA">
                                          <p:cBhvr>
                                            <p:cTn id="14" dur="750" fill="hold"/>
                                            <p:tgtEl>
                                              <p:spTgt spid="43"/>
                                            </p:tgtEl>
                                            <p:attrNameLst>
                                              <p:attrName>ppt_x</p:attrName>
                                              <p:attrName>ppt_y</p:attrName>
                                            </p:attrNameLst>
                                          </p:cBhvr>
                                          <p:rCtr x="-42396" y="-440"/>
                                        </p:animMotion>
                                      </p:childTnLst>
                                    </p:cTn>
                                  </p:par>
                                </p:childTnLst>
                              </p:cTn>
                            </p:par>
                          </p:childTnLst>
                        </p:cTn>
                      </p:par>
                      <p:par>
                        <p:cTn id="15" fill="hold">
                          <p:stCondLst>
                            <p:cond delay="indefinite"/>
                          </p:stCondLst>
                          <p:childTnLst>
                            <p:par>
                              <p:cTn id="16" fill="hold">
                                <p:stCondLst>
                                  <p:cond delay="0"/>
                                </p:stCondLst>
                                <p:childTnLst>
                                  <p:par>
                                    <p:cTn id="17" presetID="56" presetClass="path" presetSubtype="0" accel="50000" decel="50000" fill="hold" grpId="0" nodeType="clickEffect">
                                      <p:stCondLst>
                                        <p:cond delay="0"/>
                                      </p:stCondLst>
                                      <p:childTnLst>
                                        <p:animMotion origin="layout" path="M -0.01719 0.03079 L 0.12227 -0.18287 " pathEditMode="relative" rAng="0" ptsTypes="AA">
                                          <p:cBhvr>
                                            <p:cTn id="18" dur="1000" fill="hold"/>
                                            <p:tgtEl>
                                              <p:spTgt spid="27"/>
                                            </p:tgtEl>
                                            <p:attrNameLst>
                                              <p:attrName>ppt_x</p:attrName>
                                              <p:attrName>ppt_y</p:attrName>
                                            </p:attrNameLst>
                                          </p:cBhvr>
                                          <p:rCtr x="6966" y="-10694"/>
                                        </p:animMotion>
                                      </p:childTnLst>
                                    </p:cTn>
                                  </p:par>
                                  <p:par>
                                    <p:cTn id="19" presetID="56" presetClass="path" presetSubtype="0" accel="50000" decel="50000" fill="hold" grpId="0" nodeType="withEffect">
                                      <p:stCondLst>
                                        <p:cond delay="0"/>
                                      </p:stCondLst>
                                      <p:childTnLst>
                                        <p:animMotion origin="layout" path="M -0.01588 0.02801 L 0.12201 -0.19213 " pathEditMode="relative" rAng="0" ptsTypes="AA">
                                          <p:cBhvr>
                                            <p:cTn id="20" dur="1000" fill="hold"/>
                                            <p:tgtEl>
                                              <p:spTgt spid="31"/>
                                            </p:tgtEl>
                                            <p:attrNameLst>
                                              <p:attrName>ppt_x</p:attrName>
                                              <p:attrName>ppt_y</p:attrName>
                                            </p:attrNameLst>
                                          </p:cBhvr>
                                          <p:rCtr x="6888" y="-11019"/>
                                        </p:animMotion>
                                      </p:childTnLst>
                                    </p:cTn>
                                  </p:par>
                                  <p:par>
                                    <p:cTn id="21" presetID="56" presetClass="path" presetSubtype="0" accel="50000" fill="hold" grpId="0" nodeType="withEffect" p14:presetBounceEnd="20000">
                                      <p:stCondLst>
                                        <p:cond delay="0"/>
                                      </p:stCondLst>
                                      <p:childTnLst>
                                        <p:animMotion origin="layout" path="M -0.01823 0.02338 L 0.12227 -0.19514 " pathEditMode="relative" rAng="0" ptsTypes="AA" p14:bounceEnd="20000">
                                          <p:cBhvr>
                                            <p:cTn id="22" dur="1000" fill="hold"/>
                                            <p:tgtEl>
                                              <p:spTgt spid="38"/>
                                            </p:tgtEl>
                                            <p:attrNameLst>
                                              <p:attrName>ppt_x</p:attrName>
                                              <p:attrName>ppt_y</p:attrName>
                                            </p:attrNameLst>
                                          </p:cBhvr>
                                          <p:rCtr x="7018" y="-10926"/>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1.04167E-6 2.96296E-6 L -0.73906 2.96296E-6 " pathEditMode="relative" rAng="0" ptsTypes="AA">
                                          <p:cBhvr>
                                            <p:cTn id="26" dur="750" fill="hold"/>
                                            <p:tgtEl>
                                              <p:spTgt spid="44"/>
                                            </p:tgtEl>
                                            <p:attrNameLst>
                                              <p:attrName>ppt_x</p:attrName>
                                              <p:attrName>ppt_y</p:attrName>
                                            </p:attrNameLst>
                                          </p:cBhvr>
                                          <p:rCtr x="-36953" y="0"/>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103 0.00324 L -0.76706 0.00787 " pathEditMode="relative" rAng="0" ptsTypes="AA">
                                          <p:cBhvr>
                                            <p:cTn id="30" dur="750" fill="hold"/>
                                            <p:tgtEl>
                                              <p:spTgt spid="35"/>
                                            </p:tgtEl>
                                            <p:attrNameLst>
                                              <p:attrName>ppt_x</p:attrName>
                                              <p:attrName>ppt_y</p:attrName>
                                            </p:attrNameLst>
                                          </p:cBhvr>
                                          <p:rCtr x="-33203" y="231"/>
                                        </p:animMotion>
                                      </p:childTnLst>
                                    </p:cTn>
                                  </p:par>
                                </p:childTnLst>
                              </p:cTn>
                            </p:par>
                          </p:childTnLst>
                        </p:cTn>
                      </p:par>
                      <p:par>
                        <p:cTn id="31" fill="hold">
                          <p:stCondLst>
                            <p:cond delay="indefinite"/>
                          </p:stCondLst>
                          <p:childTnLst>
                            <p:par>
                              <p:cTn id="32" fill="hold">
                                <p:stCondLst>
                                  <p:cond delay="0"/>
                                </p:stCondLst>
                                <p:childTnLst>
                                  <p:par>
                                    <p:cTn id="33" presetID="56" presetClass="path" presetSubtype="0" accel="50000" decel="50000" fill="hold" grpId="0" nodeType="clickEffect">
                                      <p:stCondLst>
                                        <p:cond delay="0"/>
                                      </p:stCondLst>
                                      <p:childTnLst>
                                        <p:animMotion origin="layout" path="M -0.04063 2.59259E-6 L 0.15455 0.00393 " pathEditMode="relative" rAng="0" ptsTypes="AA">
                                          <p:cBhvr>
                                            <p:cTn id="34" dur="1000" fill="hold"/>
                                            <p:tgtEl>
                                              <p:spTgt spid="22"/>
                                            </p:tgtEl>
                                            <p:attrNameLst>
                                              <p:attrName>ppt_x</p:attrName>
                                              <p:attrName>ppt_y</p:attrName>
                                            </p:attrNameLst>
                                          </p:cBhvr>
                                          <p:rCtr x="9753" y="185"/>
                                        </p:animMotion>
                                      </p:childTnLst>
                                    </p:cTn>
                                  </p:par>
                                  <p:par>
                                    <p:cTn id="35" presetID="56" presetClass="path" presetSubtype="0" accel="50000" decel="50000" fill="hold" grpId="0" nodeType="withEffect">
                                      <p:stCondLst>
                                        <p:cond delay="0"/>
                                      </p:stCondLst>
                                      <p:childTnLst>
                                        <p:animMotion origin="layout" path="M -0.01015 0.00046 L 0.15091 0.00093 " pathEditMode="relative" rAng="0" ptsTypes="AA">
                                          <p:cBhvr>
                                            <p:cTn id="36" dur="1000" fill="hold"/>
                                            <p:tgtEl>
                                              <p:spTgt spid="32"/>
                                            </p:tgtEl>
                                            <p:attrNameLst>
                                              <p:attrName>ppt_x</p:attrName>
                                              <p:attrName>ppt_y</p:attrName>
                                            </p:attrNameLst>
                                          </p:cBhvr>
                                          <p:rCtr x="8047" y="23"/>
                                        </p:animMotion>
                                      </p:childTnLst>
                                    </p:cTn>
                                  </p:par>
                                  <p:par>
                                    <p:cTn id="37" presetID="56" presetClass="path" presetSubtype="0" accel="50000" decel="50000" fill="hold" grpId="0" nodeType="withEffect">
                                      <p:stCondLst>
                                        <p:cond delay="0"/>
                                      </p:stCondLst>
                                      <p:childTnLst>
                                        <p:animMotion origin="layout" path="M -0.04792 0.00208 L 0.1474 0.00393 " pathEditMode="relative" rAng="0" ptsTypes="AA">
                                          <p:cBhvr>
                                            <p:cTn id="38" dur="1000" fill="hold"/>
                                            <p:tgtEl>
                                              <p:spTgt spid="39"/>
                                            </p:tgtEl>
                                            <p:attrNameLst>
                                              <p:attrName>ppt_x</p:attrName>
                                              <p:attrName>ppt_y</p:attrName>
                                            </p:attrNameLst>
                                          </p:cBhvr>
                                          <p:rCtr x="9766" y="93"/>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grpId="0" nodeType="clickEffect">
                                      <p:stCondLst>
                                        <p:cond delay="0"/>
                                      </p:stCondLst>
                                      <p:childTnLst>
                                        <p:animMotion origin="layout" path="M -0.103 0.00324 L -0.76706 0.00787 " pathEditMode="relative" rAng="0" ptsTypes="AA">
                                          <p:cBhvr>
                                            <p:cTn id="42" dur="750" fill="hold"/>
                                            <p:tgtEl>
                                              <p:spTgt spid="45"/>
                                            </p:tgtEl>
                                            <p:attrNameLst>
                                              <p:attrName>ppt_x</p:attrName>
                                              <p:attrName>ppt_y</p:attrName>
                                            </p:attrNameLst>
                                          </p:cBhvr>
                                          <p:rCtr x="-33203" y="231"/>
                                        </p:animMotion>
                                      </p:childTnLst>
                                    </p:cTn>
                                  </p:par>
                                </p:childTnLst>
                              </p:cTn>
                            </p:par>
                          </p:childTnLst>
                        </p:cTn>
                      </p:par>
                      <p:par>
                        <p:cTn id="43" fill="hold">
                          <p:stCondLst>
                            <p:cond delay="indefinite"/>
                          </p:stCondLst>
                          <p:childTnLst>
                            <p:par>
                              <p:cTn id="44" fill="hold">
                                <p:stCondLst>
                                  <p:cond delay="0"/>
                                </p:stCondLst>
                                <p:childTnLst>
                                  <p:par>
                                    <p:cTn id="45" presetID="56" presetClass="path" presetSubtype="0" accel="50000" decel="50000" fill="hold" grpId="0" nodeType="clickEffect">
                                      <p:stCondLst>
                                        <p:cond delay="0"/>
                                      </p:stCondLst>
                                      <p:childTnLst>
                                        <p:animMotion origin="layout" path="M -0.01185 -0.02013 L 0.1194 0.19908 " pathEditMode="relative" rAng="0" ptsTypes="AA">
                                          <p:cBhvr>
                                            <p:cTn id="46" dur="1000" fill="hold"/>
                                            <p:tgtEl>
                                              <p:spTgt spid="28"/>
                                            </p:tgtEl>
                                            <p:attrNameLst>
                                              <p:attrName>ppt_x</p:attrName>
                                              <p:attrName>ppt_y</p:attrName>
                                            </p:attrNameLst>
                                          </p:cBhvr>
                                          <p:rCtr x="6562" y="10949"/>
                                        </p:animMotion>
                                      </p:childTnLst>
                                    </p:cTn>
                                  </p:par>
                                  <p:par>
                                    <p:cTn id="47" presetID="56" presetClass="path" presetSubtype="0" accel="50000" decel="50000" fill="hold" grpId="0" nodeType="withEffect">
                                      <p:stCondLst>
                                        <p:cond delay="0"/>
                                      </p:stCondLst>
                                      <p:childTnLst>
                                        <p:animMotion origin="layout" path="M -0.01145 -0.01736 L 0.11823 0.20209 " pathEditMode="relative" rAng="0" ptsTypes="AA">
                                          <p:cBhvr>
                                            <p:cTn id="48" dur="1000" fill="hold"/>
                                            <p:tgtEl>
                                              <p:spTgt spid="33"/>
                                            </p:tgtEl>
                                            <p:attrNameLst>
                                              <p:attrName>ppt_x</p:attrName>
                                              <p:attrName>ppt_y</p:attrName>
                                            </p:attrNameLst>
                                          </p:cBhvr>
                                          <p:rCtr x="6484" y="10972"/>
                                        </p:animMotion>
                                      </p:childTnLst>
                                    </p:cTn>
                                  </p:par>
                                  <p:par>
                                    <p:cTn id="49" presetID="56" presetClass="path" presetSubtype="0" accel="50000" decel="50000" fill="hold" grpId="0" nodeType="withEffect">
                                      <p:stCondLst>
                                        <p:cond delay="0"/>
                                      </p:stCondLst>
                                      <p:childTnLst>
                                        <p:animMotion origin="layout" path="M -0.01185 -0.02175 L 0.1194 0.19144 " pathEditMode="relative" rAng="0" ptsTypes="AA">
                                          <p:cBhvr>
                                            <p:cTn id="50" dur="1000" fill="hold"/>
                                            <p:tgtEl>
                                              <p:spTgt spid="40"/>
                                            </p:tgtEl>
                                            <p:attrNameLst>
                                              <p:attrName>ppt_x</p:attrName>
                                              <p:attrName>ppt_y</p:attrName>
                                            </p:attrNameLst>
                                          </p:cBhvr>
                                          <p:rCtr x="6562" y="10648"/>
                                        </p:animMotion>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0" nodeType="clickEffect">
                                      <p:stCondLst>
                                        <p:cond delay="0"/>
                                      </p:stCondLst>
                                      <p:childTnLst>
                                        <p:animMotion origin="layout" path="M -1.25E-6 -4.07407E-6 L -0.74987 -0.00926 " pathEditMode="relative" rAng="0" ptsTypes="AA">
                                          <p:cBhvr>
                                            <p:cTn id="54" dur="750" fill="hold"/>
                                            <p:tgtEl>
                                              <p:spTgt spid="46"/>
                                            </p:tgtEl>
                                            <p:attrNameLst>
                                              <p:attrName>ppt_x</p:attrName>
                                              <p:attrName>ppt_y</p:attrName>
                                            </p:attrNameLst>
                                          </p:cBhvr>
                                          <p:rCtr x="-37500" y="-463"/>
                                        </p:animMotion>
                                      </p:childTnLst>
                                    </p:cTn>
                                  </p:par>
                                </p:childTnLst>
                              </p:cTn>
                            </p:par>
                          </p:childTnLst>
                        </p:cTn>
                      </p:par>
                      <p:par>
                        <p:cTn id="55" fill="hold">
                          <p:stCondLst>
                            <p:cond delay="indefinite"/>
                          </p:stCondLst>
                          <p:childTnLst>
                            <p:par>
                              <p:cTn id="56" fill="hold">
                                <p:stCondLst>
                                  <p:cond delay="0"/>
                                </p:stCondLst>
                                <p:childTnLst>
                                  <p:par>
                                    <p:cTn id="57" presetID="49" presetClass="path" presetSubtype="0" accel="50000" decel="50000" fill="hold" grpId="0" nodeType="clickEffect">
                                      <p:stCondLst>
                                        <p:cond delay="0"/>
                                      </p:stCondLst>
                                      <p:childTnLst>
                                        <p:animMotion origin="layout" path="M -1.875E-6 7.40741E-7 L 0.03229 0.38495 " pathEditMode="relative" rAng="0" ptsTypes="AA">
                                          <p:cBhvr>
                                            <p:cTn id="58" dur="1000" fill="hold"/>
                                            <p:tgtEl>
                                              <p:spTgt spid="29"/>
                                            </p:tgtEl>
                                            <p:attrNameLst>
                                              <p:attrName>ppt_x</p:attrName>
                                              <p:attrName>ppt_y</p:attrName>
                                            </p:attrNameLst>
                                          </p:cBhvr>
                                          <p:rCtr x="1615" y="19236"/>
                                        </p:animMotion>
                                      </p:childTnLst>
                                    </p:cTn>
                                  </p:par>
                                  <p:par>
                                    <p:cTn id="59" presetID="49" presetClass="path" presetSubtype="0" accel="50000" decel="50000" fill="hold" grpId="0" nodeType="withEffect">
                                      <p:stCondLst>
                                        <p:cond delay="0"/>
                                      </p:stCondLst>
                                      <p:childTnLst>
                                        <p:animMotion origin="layout" path="M -1.875E-6 2.22222E-6 L 0.03229 0.38518 " pathEditMode="relative" rAng="0" ptsTypes="AA">
                                          <p:cBhvr>
                                            <p:cTn id="60" dur="1000" fill="hold"/>
                                            <p:tgtEl>
                                              <p:spTgt spid="34"/>
                                            </p:tgtEl>
                                            <p:attrNameLst>
                                              <p:attrName>ppt_x</p:attrName>
                                              <p:attrName>ppt_y</p:attrName>
                                            </p:attrNameLst>
                                          </p:cBhvr>
                                          <p:rCtr x="1615" y="19259"/>
                                        </p:animMotion>
                                      </p:childTnLst>
                                    </p:cTn>
                                  </p:par>
                                  <p:par>
                                    <p:cTn id="61" presetID="49" presetClass="path" presetSubtype="0" accel="50000" decel="50000" fill="hold" grpId="0" nodeType="withEffect">
                                      <p:stCondLst>
                                        <p:cond delay="0"/>
                                      </p:stCondLst>
                                      <p:childTnLst>
                                        <p:animMotion origin="layout" path="M -4.16667E-7 -7.40741E-7 L 0.0332 0.37755 " pathEditMode="relative" rAng="0" ptsTypes="AA">
                                          <p:cBhvr>
                                            <p:cTn id="62" dur="1000" fill="hold"/>
                                            <p:tgtEl>
                                              <p:spTgt spid="41"/>
                                            </p:tgtEl>
                                            <p:attrNameLst>
                                              <p:attrName>ppt_x</p:attrName>
                                              <p:attrName>ppt_y</p:attrName>
                                            </p:attrNameLst>
                                          </p:cBhvr>
                                          <p:rCtr x="1654" y="18866"/>
                                        </p:animMotion>
                                      </p:childTnLst>
                                    </p:cTn>
                                  </p:par>
                                </p:childTnLst>
                              </p:cTn>
                            </p:par>
                          </p:childTnLst>
                        </p:cTn>
                      </p:par>
                      <p:par>
                        <p:cTn id="63" fill="hold">
                          <p:stCondLst>
                            <p:cond delay="indefinite"/>
                          </p:stCondLst>
                          <p:childTnLst>
                            <p:par>
                              <p:cTn id="64" fill="hold">
                                <p:stCondLst>
                                  <p:cond delay="0"/>
                                </p:stCondLst>
                                <p:childTnLst>
                                  <p:par>
                                    <p:cTn id="65" presetID="35" presetClass="path" presetSubtype="0" accel="50000" decel="50000" fill="hold" grpId="0" nodeType="clickEffect">
                                      <p:stCondLst>
                                        <p:cond delay="0"/>
                                      </p:stCondLst>
                                      <p:childTnLst>
                                        <p:animMotion origin="layout" path="M -0.03542 0.01713 L -0.84075 0.00972 " pathEditMode="relative" rAng="0" ptsTypes="AA">
                                          <p:cBhvr>
                                            <p:cTn id="66" dur="750" fill="hold"/>
                                            <p:tgtEl>
                                              <p:spTgt spid="47"/>
                                            </p:tgtEl>
                                            <p:attrNameLst>
                                              <p:attrName>ppt_x</p:attrName>
                                              <p:attrName>ppt_y</p:attrName>
                                            </p:attrNameLst>
                                          </p:cBhvr>
                                          <p:rCtr x="-40273"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29" grpId="0" animBg="1"/>
          <p:bldP spid="30" grpId="0" animBg="1"/>
          <p:bldP spid="31" grpId="0" animBg="1"/>
          <p:bldP spid="32" grpId="0" animBg="1"/>
          <p:bldP spid="33" grpId="0" animBg="1"/>
          <p:bldP spid="34" grpId="0" animBg="1"/>
          <p:bldP spid="37" grpId="0"/>
          <p:bldP spid="38" grpId="0"/>
          <p:bldP spid="39" grpId="0"/>
          <p:bldP spid="40" grpId="0"/>
          <p:bldP spid="41" grpId="0"/>
          <p:bldP spid="43" grpId="0"/>
          <p:bldP spid="44" grpId="0"/>
          <p:bldP spid="46" grpId="0"/>
          <p:bldP spid="47" grpId="0"/>
          <p:bldP spid="45"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29167E-6 1.11111E-6 L 0.03841 -0.35857 " pathEditMode="relative" rAng="0" ptsTypes="AA">
                                          <p:cBhvr>
                                            <p:cTn id="6" dur="1000" fill="hold"/>
                                            <p:tgtEl>
                                              <p:spTgt spid="26"/>
                                            </p:tgtEl>
                                            <p:attrNameLst>
                                              <p:attrName>ppt_x</p:attrName>
                                              <p:attrName>ppt_y</p:attrName>
                                            </p:attrNameLst>
                                          </p:cBhvr>
                                          <p:rCtr x="1914" y="-17940"/>
                                        </p:animMotion>
                                      </p:childTnLst>
                                    </p:cTn>
                                  </p:par>
                                  <p:par>
                                    <p:cTn id="7" presetID="56" presetClass="path" presetSubtype="0" accel="50000" decel="50000" fill="hold" grpId="0" nodeType="withEffect">
                                      <p:stCondLst>
                                        <p:cond delay="0"/>
                                      </p:stCondLst>
                                      <p:childTnLst>
                                        <p:animMotion origin="layout" path="M 2.29167E-6 1.11111E-6 L 0.04088 -0.35857 " pathEditMode="relative" rAng="0" ptsTypes="AA">
                                          <p:cBhvr>
                                            <p:cTn id="8" dur="1000" fill="hold"/>
                                            <p:tgtEl>
                                              <p:spTgt spid="30"/>
                                            </p:tgtEl>
                                            <p:attrNameLst>
                                              <p:attrName>ppt_x</p:attrName>
                                              <p:attrName>ppt_y</p:attrName>
                                            </p:attrNameLst>
                                          </p:cBhvr>
                                          <p:rCtr x="2044" y="-17940"/>
                                        </p:animMotion>
                                      </p:childTnLst>
                                    </p:cTn>
                                  </p:par>
                                  <p:par>
                                    <p:cTn id="9" presetID="56" presetClass="path" presetSubtype="0" accel="50000" decel="50000" fill="hold" grpId="0" nodeType="withEffect">
                                      <p:stCondLst>
                                        <p:cond delay="0"/>
                                      </p:stCondLst>
                                      <p:childTnLst>
                                        <p:animMotion origin="layout" path="M 0.00325 -0.02176 L 0.03841 -0.3544 " pathEditMode="relative" rAng="0" ptsTypes="AA">
                                          <p:cBhvr>
                                            <p:cTn id="10" dur="1000" fill="hold"/>
                                            <p:tgtEl>
                                              <p:spTgt spid="37"/>
                                            </p:tgtEl>
                                            <p:attrNameLst>
                                              <p:attrName>ppt_x</p:attrName>
                                              <p:attrName>ppt_y</p:attrName>
                                            </p:attrNameLst>
                                          </p:cBhvr>
                                          <p:rCtr x="1758" y="-16644"/>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0.02435 0.00347 L -0.82357 -0.0051 " pathEditMode="relative" rAng="0" ptsTypes="AA">
                                          <p:cBhvr>
                                            <p:cTn id="14" dur="750" fill="hold"/>
                                            <p:tgtEl>
                                              <p:spTgt spid="43"/>
                                            </p:tgtEl>
                                            <p:attrNameLst>
                                              <p:attrName>ppt_x</p:attrName>
                                              <p:attrName>ppt_y</p:attrName>
                                            </p:attrNameLst>
                                          </p:cBhvr>
                                          <p:rCtr x="-42396" y="-440"/>
                                        </p:animMotion>
                                      </p:childTnLst>
                                    </p:cTn>
                                  </p:par>
                                </p:childTnLst>
                              </p:cTn>
                            </p:par>
                          </p:childTnLst>
                        </p:cTn>
                      </p:par>
                      <p:par>
                        <p:cTn id="15" fill="hold">
                          <p:stCondLst>
                            <p:cond delay="indefinite"/>
                          </p:stCondLst>
                          <p:childTnLst>
                            <p:par>
                              <p:cTn id="16" fill="hold">
                                <p:stCondLst>
                                  <p:cond delay="0"/>
                                </p:stCondLst>
                                <p:childTnLst>
                                  <p:par>
                                    <p:cTn id="17" presetID="56" presetClass="path" presetSubtype="0" accel="50000" decel="50000" fill="hold" grpId="0" nodeType="clickEffect">
                                      <p:stCondLst>
                                        <p:cond delay="0"/>
                                      </p:stCondLst>
                                      <p:childTnLst>
                                        <p:animMotion origin="layout" path="M -0.01719 0.03079 L 0.12227 -0.18287 " pathEditMode="relative" rAng="0" ptsTypes="AA">
                                          <p:cBhvr>
                                            <p:cTn id="18" dur="1000" fill="hold"/>
                                            <p:tgtEl>
                                              <p:spTgt spid="27"/>
                                            </p:tgtEl>
                                            <p:attrNameLst>
                                              <p:attrName>ppt_x</p:attrName>
                                              <p:attrName>ppt_y</p:attrName>
                                            </p:attrNameLst>
                                          </p:cBhvr>
                                          <p:rCtr x="6966" y="-10694"/>
                                        </p:animMotion>
                                      </p:childTnLst>
                                    </p:cTn>
                                  </p:par>
                                  <p:par>
                                    <p:cTn id="19" presetID="56" presetClass="path" presetSubtype="0" accel="50000" decel="50000" fill="hold" grpId="0" nodeType="withEffect">
                                      <p:stCondLst>
                                        <p:cond delay="0"/>
                                      </p:stCondLst>
                                      <p:childTnLst>
                                        <p:animMotion origin="layout" path="M -0.01588 0.02801 L 0.12201 -0.19213 " pathEditMode="relative" rAng="0" ptsTypes="AA">
                                          <p:cBhvr>
                                            <p:cTn id="20" dur="1000" fill="hold"/>
                                            <p:tgtEl>
                                              <p:spTgt spid="31"/>
                                            </p:tgtEl>
                                            <p:attrNameLst>
                                              <p:attrName>ppt_x</p:attrName>
                                              <p:attrName>ppt_y</p:attrName>
                                            </p:attrNameLst>
                                          </p:cBhvr>
                                          <p:rCtr x="6888" y="-11019"/>
                                        </p:animMotion>
                                      </p:childTnLst>
                                    </p:cTn>
                                  </p:par>
                                  <p:par>
                                    <p:cTn id="21" presetID="56" presetClass="path" presetSubtype="0" accel="50000" fill="hold" grpId="0" nodeType="withEffect">
                                      <p:stCondLst>
                                        <p:cond delay="0"/>
                                      </p:stCondLst>
                                      <p:childTnLst>
                                        <p:animMotion origin="layout" path="M -0.01823 0.02338 L 0.12227 -0.19514 " pathEditMode="relative" rAng="0" ptsTypes="AA">
                                          <p:cBhvr>
                                            <p:cTn id="22" dur="1000" fill="hold"/>
                                            <p:tgtEl>
                                              <p:spTgt spid="38"/>
                                            </p:tgtEl>
                                            <p:attrNameLst>
                                              <p:attrName>ppt_x</p:attrName>
                                              <p:attrName>ppt_y</p:attrName>
                                            </p:attrNameLst>
                                          </p:cBhvr>
                                          <p:rCtr x="7018" y="-10926"/>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1.04167E-6 2.96296E-6 L -0.73906 2.96296E-6 " pathEditMode="relative" rAng="0" ptsTypes="AA">
                                          <p:cBhvr>
                                            <p:cTn id="26" dur="750" fill="hold"/>
                                            <p:tgtEl>
                                              <p:spTgt spid="44"/>
                                            </p:tgtEl>
                                            <p:attrNameLst>
                                              <p:attrName>ppt_x</p:attrName>
                                              <p:attrName>ppt_y</p:attrName>
                                            </p:attrNameLst>
                                          </p:cBhvr>
                                          <p:rCtr x="-36953" y="0"/>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103 0.00324 L -0.76706 0.00787 " pathEditMode="relative" rAng="0" ptsTypes="AA">
                                          <p:cBhvr>
                                            <p:cTn id="30" dur="750" fill="hold"/>
                                            <p:tgtEl>
                                              <p:spTgt spid="35"/>
                                            </p:tgtEl>
                                            <p:attrNameLst>
                                              <p:attrName>ppt_x</p:attrName>
                                              <p:attrName>ppt_y</p:attrName>
                                            </p:attrNameLst>
                                          </p:cBhvr>
                                          <p:rCtr x="-33203" y="231"/>
                                        </p:animMotion>
                                      </p:childTnLst>
                                    </p:cTn>
                                  </p:par>
                                </p:childTnLst>
                              </p:cTn>
                            </p:par>
                          </p:childTnLst>
                        </p:cTn>
                      </p:par>
                      <p:par>
                        <p:cTn id="31" fill="hold">
                          <p:stCondLst>
                            <p:cond delay="indefinite"/>
                          </p:stCondLst>
                          <p:childTnLst>
                            <p:par>
                              <p:cTn id="32" fill="hold">
                                <p:stCondLst>
                                  <p:cond delay="0"/>
                                </p:stCondLst>
                                <p:childTnLst>
                                  <p:par>
                                    <p:cTn id="33" presetID="56" presetClass="path" presetSubtype="0" accel="50000" decel="50000" fill="hold" grpId="0" nodeType="clickEffect">
                                      <p:stCondLst>
                                        <p:cond delay="0"/>
                                      </p:stCondLst>
                                      <p:childTnLst>
                                        <p:animMotion origin="layout" path="M -0.04063 2.59259E-6 L 0.15455 0.00393 " pathEditMode="relative" rAng="0" ptsTypes="AA">
                                          <p:cBhvr>
                                            <p:cTn id="34" dur="1000" fill="hold"/>
                                            <p:tgtEl>
                                              <p:spTgt spid="22"/>
                                            </p:tgtEl>
                                            <p:attrNameLst>
                                              <p:attrName>ppt_x</p:attrName>
                                              <p:attrName>ppt_y</p:attrName>
                                            </p:attrNameLst>
                                          </p:cBhvr>
                                          <p:rCtr x="9753" y="185"/>
                                        </p:animMotion>
                                      </p:childTnLst>
                                    </p:cTn>
                                  </p:par>
                                  <p:par>
                                    <p:cTn id="35" presetID="56" presetClass="path" presetSubtype="0" accel="50000" decel="50000" fill="hold" grpId="0" nodeType="withEffect">
                                      <p:stCondLst>
                                        <p:cond delay="0"/>
                                      </p:stCondLst>
                                      <p:childTnLst>
                                        <p:animMotion origin="layout" path="M -0.01015 0.00046 L 0.15091 0.00093 " pathEditMode="relative" rAng="0" ptsTypes="AA">
                                          <p:cBhvr>
                                            <p:cTn id="36" dur="1000" fill="hold"/>
                                            <p:tgtEl>
                                              <p:spTgt spid="32"/>
                                            </p:tgtEl>
                                            <p:attrNameLst>
                                              <p:attrName>ppt_x</p:attrName>
                                              <p:attrName>ppt_y</p:attrName>
                                            </p:attrNameLst>
                                          </p:cBhvr>
                                          <p:rCtr x="8047" y="23"/>
                                        </p:animMotion>
                                      </p:childTnLst>
                                    </p:cTn>
                                  </p:par>
                                  <p:par>
                                    <p:cTn id="37" presetID="56" presetClass="path" presetSubtype="0" accel="50000" decel="50000" fill="hold" grpId="0" nodeType="withEffect">
                                      <p:stCondLst>
                                        <p:cond delay="0"/>
                                      </p:stCondLst>
                                      <p:childTnLst>
                                        <p:animMotion origin="layout" path="M -0.04792 0.00208 L 0.1474 0.00393 " pathEditMode="relative" rAng="0" ptsTypes="AA">
                                          <p:cBhvr>
                                            <p:cTn id="38" dur="1000" fill="hold"/>
                                            <p:tgtEl>
                                              <p:spTgt spid="39"/>
                                            </p:tgtEl>
                                            <p:attrNameLst>
                                              <p:attrName>ppt_x</p:attrName>
                                              <p:attrName>ppt_y</p:attrName>
                                            </p:attrNameLst>
                                          </p:cBhvr>
                                          <p:rCtr x="9766" y="93"/>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grpId="0" nodeType="clickEffect">
                                      <p:stCondLst>
                                        <p:cond delay="0"/>
                                      </p:stCondLst>
                                      <p:childTnLst>
                                        <p:animMotion origin="layout" path="M -0.103 0.00324 L -0.76706 0.00787 " pathEditMode="relative" rAng="0" ptsTypes="AA">
                                          <p:cBhvr>
                                            <p:cTn id="42" dur="750" fill="hold"/>
                                            <p:tgtEl>
                                              <p:spTgt spid="45"/>
                                            </p:tgtEl>
                                            <p:attrNameLst>
                                              <p:attrName>ppt_x</p:attrName>
                                              <p:attrName>ppt_y</p:attrName>
                                            </p:attrNameLst>
                                          </p:cBhvr>
                                          <p:rCtr x="-33203" y="231"/>
                                        </p:animMotion>
                                      </p:childTnLst>
                                    </p:cTn>
                                  </p:par>
                                </p:childTnLst>
                              </p:cTn>
                            </p:par>
                          </p:childTnLst>
                        </p:cTn>
                      </p:par>
                      <p:par>
                        <p:cTn id="43" fill="hold">
                          <p:stCondLst>
                            <p:cond delay="indefinite"/>
                          </p:stCondLst>
                          <p:childTnLst>
                            <p:par>
                              <p:cTn id="44" fill="hold">
                                <p:stCondLst>
                                  <p:cond delay="0"/>
                                </p:stCondLst>
                                <p:childTnLst>
                                  <p:par>
                                    <p:cTn id="45" presetID="56" presetClass="path" presetSubtype="0" accel="50000" decel="50000" fill="hold" grpId="0" nodeType="clickEffect">
                                      <p:stCondLst>
                                        <p:cond delay="0"/>
                                      </p:stCondLst>
                                      <p:childTnLst>
                                        <p:animMotion origin="layout" path="M -0.01185 -0.02013 L 0.1194 0.19908 " pathEditMode="relative" rAng="0" ptsTypes="AA">
                                          <p:cBhvr>
                                            <p:cTn id="46" dur="1000" fill="hold"/>
                                            <p:tgtEl>
                                              <p:spTgt spid="28"/>
                                            </p:tgtEl>
                                            <p:attrNameLst>
                                              <p:attrName>ppt_x</p:attrName>
                                              <p:attrName>ppt_y</p:attrName>
                                            </p:attrNameLst>
                                          </p:cBhvr>
                                          <p:rCtr x="6562" y="10949"/>
                                        </p:animMotion>
                                      </p:childTnLst>
                                    </p:cTn>
                                  </p:par>
                                  <p:par>
                                    <p:cTn id="47" presetID="56" presetClass="path" presetSubtype="0" accel="50000" decel="50000" fill="hold" grpId="0" nodeType="withEffect">
                                      <p:stCondLst>
                                        <p:cond delay="0"/>
                                      </p:stCondLst>
                                      <p:childTnLst>
                                        <p:animMotion origin="layout" path="M -0.01145 -0.01736 L 0.11823 0.20209 " pathEditMode="relative" rAng="0" ptsTypes="AA">
                                          <p:cBhvr>
                                            <p:cTn id="48" dur="1000" fill="hold"/>
                                            <p:tgtEl>
                                              <p:spTgt spid="33"/>
                                            </p:tgtEl>
                                            <p:attrNameLst>
                                              <p:attrName>ppt_x</p:attrName>
                                              <p:attrName>ppt_y</p:attrName>
                                            </p:attrNameLst>
                                          </p:cBhvr>
                                          <p:rCtr x="6484" y="10972"/>
                                        </p:animMotion>
                                      </p:childTnLst>
                                    </p:cTn>
                                  </p:par>
                                  <p:par>
                                    <p:cTn id="49" presetID="56" presetClass="path" presetSubtype="0" accel="50000" decel="50000" fill="hold" grpId="0" nodeType="withEffect">
                                      <p:stCondLst>
                                        <p:cond delay="0"/>
                                      </p:stCondLst>
                                      <p:childTnLst>
                                        <p:animMotion origin="layout" path="M -0.01185 -0.02175 L 0.1194 0.19144 " pathEditMode="relative" rAng="0" ptsTypes="AA">
                                          <p:cBhvr>
                                            <p:cTn id="50" dur="1000" fill="hold"/>
                                            <p:tgtEl>
                                              <p:spTgt spid="40"/>
                                            </p:tgtEl>
                                            <p:attrNameLst>
                                              <p:attrName>ppt_x</p:attrName>
                                              <p:attrName>ppt_y</p:attrName>
                                            </p:attrNameLst>
                                          </p:cBhvr>
                                          <p:rCtr x="6562" y="10648"/>
                                        </p:animMotion>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0" nodeType="clickEffect">
                                      <p:stCondLst>
                                        <p:cond delay="0"/>
                                      </p:stCondLst>
                                      <p:childTnLst>
                                        <p:animMotion origin="layout" path="M -1.25E-6 -4.07407E-6 L -0.74987 -0.00926 " pathEditMode="relative" rAng="0" ptsTypes="AA">
                                          <p:cBhvr>
                                            <p:cTn id="54" dur="750" fill="hold"/>
                                            <p:tgtEl>
                                              <p:spTgt spid="46"/>
                                            </p:tgtEl>
                                            <p:attrNameLst>
                                              <p:attrName>ppt_x</p:attrName>
                                              <p:attrName>ppt_y</p:attrName>
                                            </p:attrNameLst>
                                          </p:cBhvr>
                                          <p:rCtr x="-37500" y="-463"/>
                                        </p:animMotion>
                                      </p:childTnLst>
                                    </p:cTn>
                                  </p:par>
                                </p:childTnLst>
                              </p:cTn>
                            </p:par>
                          </p:childTnLst>
                        </p:cTn>
                      </p:par>
                      <p:par>
                        <p:cTn id="55" fill="hold">
                          <p:stCondLst>
                            <p:cond delay="indefinite"/>
                          </p:stCondLst>
                          <p:childTnLst>
                            <p:par>
                              <p:cTn id="56" fill="hold">
                                <p:stCondLst>
                                  <p:cond delay="0"/>
                                </p:stCondLst>
                                <p:childTnLst>
                                  <p:par>
                                    <p:cTn id="57" presetID="49" presetClass="path" presetSubtype="0" accel="50000" decel="50000" fill="hold" grpId="0" nodeType="clickEffect">
                                      <p:stCondLst>
                                        <p:cond delay="0"/>
                                      </p:stCondLst>
                                      <p:childTnLst>
                                        <p:animMotion origin="layout" path="M -1.875E-6 7.40741E-7 L 0.03229 0.38495 " pathEditMode="relative" rAng="0" ptsTypes="AA">
                                          <p:cBhvr>
                                            <p:cTn id="58" dur="1000" fill="hold"/>
                                            <p:tgtEl>
                                              <p:spTgt spid="29"/>
                                            </p:tgtEl>
                                            <p:attrNameLst>
                                              <p:attrName>ppt_x</p:attrName>
                                              <p:attrName>ppt_y</p:attrName>
                                            </p:attrNameLst>
                                          </p:cBhvr>
                                          <p:rCtr x="1615" y="19236"/>
                                        </p:animMotion>
                                      </p:childTnLst>
                                    </p:cTn>
                                  </p:par>
                                  <p:par>
                                    <p:cTn id="59" presetID="49" presetClass="path" presetSubtype="0" accel="50000" decel="50000" fill="hold" grpId="0" nodeType="withEffect">
                                      <p:stCondLst>
                                        <p:cond delay="0"/>
                                      </p:stCondLst>
                                      <p:childTnLst>
                                        <p:animMotion origin="layout" path="M -1.875E-6 2.22222E-6 L 0.03229 0.38518 " pathEditMode="relative" rAng="0" ptsTypes="AA">
                                          <p:cBhvr>
                                            <p:cTn id="60" dur="1000" fill="hold"/>
                                            <p:tgtEl>
                                              <p:spTgt spid="34"/>
                                            </p:tgtEl>
                                            <p:attrNameLst>
                                              <p:attrName>ppt_x</p:attrName>
                                              <p:attrName>ppt_y</p:attrName>
                                            </p:attrNameLst>
                                          </p:cBhvr>
                                          <p:rCtr x="1615" y="19259"/>
                                        </p:animMotion>
                                      </p:childTnLst>
                                    </p:cTn>
                                  </p:par>
                                  <p:par>
                                    <p:cTn id="61" presetID="49" presetClass="path" presetSubtype="0" accel="50000" decel="50000" fill="hold" grpId="0" nodeType="withEffect">
                                      <p:stCondLst>
                                        <p:cond delay="0"/>
                                      </p:stCondLst>
                                      <p:childTnLst>
                                        <p:animMotion origin="layout" path="M -4.16667E-7 -7.40741E-7 L 0.0332 0.37755 " pathEditMode="relative" rAng="0" ptsTypes="AA">
                                          <p:cBhvr>
                                            <p:cTn id="62" dur="1000" fill="hold"/>
                                            <p:tgtEl>
                                              <p:spTgt spid="41"/>
                                            </p:tgtEl>
                                            <p:attrNameLst>
                                              <p:attrName>ppt_x</p:attrName>
                                              <p:attrName>ppt_y</p:attrName>
                                            </p:attrNameLst>
                                          </p:cBhvr>
                                          <p:rCtr x="1654" y="18866"/>
                                        </p:animMotion>
                                      </p:childTnLst>
                                    </p:cTn>
                                  </p:par>
                                </p:childTnLst>
                              </p:cTn>
                            </p:par>
                          </p:childTnLst>
                        </p:cTn>
                      </p:par>
                      <p:par>
                        <p:cTn id="63" fill="hold">
                          <p:stCondLst>
                            <p:cond delay="indefinite"/>
                          </p:stCondLst>
                          <p:childTnLst>
                            <p:par>
                              <p:cTn id="64" fill="hold">
                                <p:stCondLst>
                                  <p:cond delay="0"/>
                                </p:stCondLst>
                                <p:childTnLst>
                                  <p:par>
                                    <p:cTn id="65" presetID="35" presetClass="path" presetSubtype="0" accel="50000" decel="50000" fill="hold" grpId="0" nodeType="clickEffect">
                                      <p:stCondLst>
                                        <p:cond delay="0"/>
                                      </p:stCondLst>
                                      <p:childTnLst>
                                        <p:animMotion origin="layout" path="M -0.03542 0.01713 L -0.84075 0.00972 " pathEditMode="relative" rAng="0" ptsTypes="AA">
                                          <p:cBhvr>
                                            <p:cTn id="66" dur="750" fill="hold"/>
                                            <p:tgtEl>
                                              <p:spTgt spid="47"/>
                                            </p:tgtEl>
                                            <p:attrNameLst>
                                              <p:attrName>ppt_x</p:attrName>
                                              <p:attrName>ppt_y</p:attrName>
                                            </p:attrNameLst>
                                          </p:cBhvr>
                                          <p:rCtr x="-40273"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29" grpId="0" animBg="1"/>
          <p:bldP spid="30" grpId="0" animBg="1"/>
          <p:bldP spid="31" grpId="0" animBg="1"/>
          <p:bldP spid="32" grpId="0" animBg="1"/>
          <p:bldP spid="33" grpId="0" animBg="1"/>
          <p:bldP spid="34" grpId="0" animBg="1"/>
          <p:bldP spid="37" grpId="0"/>
          <p:bldP spid="38" grpId="0"/>
          <p:bldP spid="39" grpId="0"/>
          <p:bldP spid="40" grpId="0"/>
          <p:bldP spid="41" grpId="0"/>
          <p:bldP spid="43" grpId="0"/>
          <p:bldP spid="44" grpId="0"/>
          <p:bldP spid="46" grpId="0"/>
          <p:bldP spid="47" grpId="0"/>
          <p:bldP spid="45" grpId="0"/>
          <p:bldP spid="3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FD5B0A-6B76-4CF8-BBC7-5CC4DB67B4CC}"/>
              </a:ext>
            </a:extLst>
          </p:cNvPr>
          <p:cNvSpPr>
            <a:spLocks noGrp="1"/>
          </p:cNvSpPr>
          <p:nvPr>
            <p:ph type="body" idx="1"/>
          </p:nvPr>
        </p:nvSpPr>
        <p:spPr>
          <a:xfrm>
            <a:off x="223957" y="5811519"/>
            <a:ext cx="9033059" cy="969425"/>
          </a:xfrm>
        </p:spPr>
        <p:txBody>
          <a:bodyPr anchor="ctr">
            <a:normAutofit lnSpcReduction="10000"/>
          </a:bodyPr>
          <a:lstStyle/>
          <a:p>
            <a:r>
              <a:rPr lang="vi-VN" sz="3600" b="1" dirty="0">
                <a:effectLst/>
                <a:latin typeface="Times New Roman" panose="02020603050405020304" pitchFamily="18" charset="0"/>
                <a:ea typeface="Calibri" panose="020F0502020204030204" pitchFamily="34" charset="0"/>
              </a:rPr>
              <a:t>Screen Flow: Phân luồng màn hình của ứng dụng</a:t>
            </a:r>
            <a:endParaRPr lang="vi-VN" sz="4000" dirty="0"/>
          </a:p>
        </p:txBody>
      </p:sp>
      <p:pic>
        <p:nvPicPr>
          <p:cNvPr id="7" name="Picture 6">
            <a:extLst>
              <a:ext uri="{FF2B5EF4-FFF2-40B4-BE49-F238E27FC236}">
                <a16:creationId xmlns:a16="http://schemas.microsoft.com/office/drawing/2014/main" id="{8C1D0535-7A24-4363-8C72-97748A7093DE}"/>
              </a:ext>
            </a:extLst>
          </p:cNvPr>
          <p:cNvPicPr>
            <a:picLocks noChangeAspect="1"/>
          </p:cNvPicPr>
          <p:nvPr/>
        </p:nvPicPr>
        <p:blipFill rotWithShape="1">
          <a:blip r:embed="rId2">
            <a:extLst>
              <a:ext uri="{28A0092B-C50C-407E-A947-70E740481C1C}">
                <a14:useLocalDpi xmlns:a14="http://schemas.microsoft.com/office/drawing/2010/main" val="0"/>
              </a:ext>
            </a:extLst>
          </a:blip>
          <a:srcRect t="34064"/>
          <a:stretch/>
        </p:blipFill>
        <p:spPr>
          <a:xfrm>
            <a:off x="9450139" y="5811519"/>
            <a:ext cx="2517903" cy="867341"/>
          </a:xfrm>
          <a:prstGeom prst="rect">
            <a:avLst/>
          </a:prstGeom>
        </p:spPr>
      </p:pic>
      <p:pic>
        <p:nvPicPr>
          <p:cNvPr id="3074" name="Picture 2" descr="https://lh3.googleusercontent.com/wbxowMBR7VzhO-15F7kwhh_LyARuDNZEcvEEDHNe6AhhtSRSMPpwE0RqES3eC3T3dAsVlJRkBBdDhWKuw97awj-Hu93THl5PALckucvyV3zCjm7bc0cKgztJFFGATqzGhdlUzIclNV9JGXG4mjOR4y7thM_kvfmrPX2TuvPkI443M0_vjv7NKLNoLkibiB561I7igYRj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581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130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5F7A222-410D-4EDF-ABC1-D830A294B2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5177537F-39CD-4043-941B-836B1731D70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4AD77B8-9F79-4842-ACDF-E9598ABA8B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Title 1">
            <a:extLst>
              <a:ext uri="{FF2B5EF4-FFF2-40B4-BE49-F238E27FC236}">
                <a16:creationId xmlns:a16="http://schemas.microsoft.com/office/drawing/2014/main" id="{A7E4FAB8-A53B-4924-AA5F-0823607C10D4}"/>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ltLang="vi-VN" sz="5400" b="1" dirty="0" err="1"/>
              <a:t>Hiện</a:t>
            </a:r>
            <a:r>
              <a:rPr lang="en-US" altLang="vi-VN" sz="5400" b="1" dirty="0"/>
              <a:t> </a:t>
            </a:r>
            <a:r>
              <a:rPr lang="en-US" altLang="vi-VN" sz="5400" b="1" dirty="0" err="1"/>
              <a:t>thực</a:t>
            </a:r>
            <a:endParaRPr lang="en-US" sz="5400" b="1" dirty="0" err="1"/>
          </a:p>
        </p:txBody>
      </p:sp>
      <p:sp>
        <p:nvSpPr>
          <p:cNvPr id="11" name="Hộp Văn bản 10">
            <a:extLst>
              <a:ext uri="{FF2B5EF4-FFF2-40B4-BE49-F238E27FC236}">
                <a16:creationId xmlns:a16="http://schemas.microsoft.com/office/drawing/2014/main" id="{0EE22107-A9F2-4333-90DA-3C9B3269C1AE}"/>
              </a:ext>
            </a:extLst>
          </p:cNvPr>
          <p:cNvSpPr txBox="1"/>
          <p:nvPr/>
        </p:nvSpPr>
        <p:spPr>
          <a:xfrm>
            <a:off x="1069848" y="2121408"/>
            <a:ext cx="4773168" cy="405079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sz="2400" dirty="0"/>
              <a:t>Giao </a:t>
            </a:r>
            <a:r>
              <a:rPr lang="en-US" sz="2400" err="1"/>
              <a:t>diện</a:t>
            </a:r>
            <a:r>
              <a:rPr lang="en-US" sz="2400"/>
              <a:t> </a:t>
            </a:r>
            <a:r>
              <a:rPr lang="vi-VN" sz="2400" smtClean="0"/>
              <a:t>quản lý khách hàng</a:t>
            </a:r>
          </a:p>
          <a:p>
            <a:pPr indent="-182880" defTabSz="914400">
              <a:lnSpc>
                <a:spcPct val="90000"/>
              </a:lnSpc>
              <a:spcAft>
                <a:spcPts val="600"/>
              </a:spcAft>
              <a:buClr>
                <a:schemeClr val="accent1">
                  <a:lumMod val="75000"/>
                </a:schemeClr>
              </a:buClr>
              <a:buSzPct val="85000"/>
              <a:buFont typeface="Wingdings" pitchFamily="2" charset="2"/>
              <a:buChar char="§"/>
            </a:pPr>
            <a:r>
              <a:rPr lang="en-US" sz="2400" smtClean="0"/>
              <a:t>Giao </a:t>
            </a:r>
            <a:r>
              <a:rPr lang="en-US" sz="2400" err="1"/>
              <a:t>diện</a:t>
            </a:r>
            <a:r>
              <a:rPr lang="en-US" sz="2400"/>
              <a:t> </a:t>
            </a:r>
            <a:r>
              <a:rPr lang="vi-VN" sz="2400" smtClean="0"/>
              <a:t>nhân viên</a:t>
            </a:r>
          </a:p>
          <a:p>
            <a:pPr indent="-182880" defTabSz="914400">
              <a:lnSpc>
                <a:spcPct val="90000"/>
              </a:lnSpc>
              <a:spcAft>
                <a:spcPts val="600"/>
              </a:spcAft>
              <a:buClr>
                <a:schemeClr val="accent1">
                  <a:lumMod val="75000"/>
                </a:schemeClr>
              </a:buClr>
              <a:buSzPct val="85000"/>
              <a:buFont typeface="Wingdings" pitchFamily="2" charset="2"/>
              <a:buChar char="§"/>
            </a:pPr>
            <a:r>
              <a:rPr lang="en-US" sz="2400"/>
              <a:t>Giao</a:t>
            </a:r>
            <a:r>
              <a:rPr lang="vi-VN" sz="2400"/>
              <a:t> diện quản lý sản </a:t>
            </a:r>
            <a:r>
              <a:rPr lang="vi-VN" sz="2400" smtClean="0"/>
              <a:t>phẩm</a:t>
            </a:r>
            <a:endParaRPr lang="en-US" sz="2400" dirty="0">
              <a:cs typeface="Arial"/>
            </a:endParaRPr>
          </a:p>
          <a:p>
            <a:pPr indent="-182880" defTabSz="914400">
              <a:lnSpc>
                <a:spcPct val="90000"/>
              </a:lnSpc>
              <a:spcAft>
                <a:spcPts val="600"/>
              </a:spcAft>
              <a:buClr>
                <a:schemeClr val="accent1">
                  <a:lumMod val="75000"/>
                </a:schemeClr>
              </a:buClr>
              <a:buSzPct val="85000"/>
              <a:buFont typeface="Wingdings" pitchFamily="2" charset="2"/>
              <a:buChar char="§"/>
            </a:pPr>
            <a:r>
              <a:rPr lang="en-US" sz="2400" dirty="0"/>
              <a:t>Giao </a:t>
            </a:r>
            <a:r>
              <a:rPr lang="en-US" sz="2400" dirty="0" err="1"/>
              <a:t>diện</a:t>
            </a:r>
            <a:r>
              <a:rPr lang="en-US" sz="2400" dirty="0"/>
              <a:t> </a:t>
            </a:r>
            <a:r>
              <a:rPr lang="en-US" sz="2400" err="1"/>
              <a:t>thống</a:t>
            </a:r>
            <a:r>
              <a:rPr lang="en-US" sz="2400"/>
              <a:t> </a:t>
            </a:r>
            <a:r>
              <a:rPr lang="en-US" sz="2400" smtClean="0"/>
              <a:t>kê</a:t>
            </a:r>
            <a:r>
              <a:rPr lang="vi-VN" sz="2400" smtClean="0"/>
              <a:t> doanh thu</a:t>
            </a:r>
            <a:endParaRPr lang="vi-VN" sz="2400" dirty="0">
              <a:cs typeface="Arial"/>
            </a:endParaRPr>
          </a:p>
          <a:p>
            <a:pPr indent="-182880" defTabSz="914400">
              <a:lnSpc>
                <a:spcPct val="90000"/>
              </a:lnSpc>
              <a:spcAft>
                <a:spcPts val="600"/>
              </a:spcAft>
              <a:buClr>
                <a:schemeClr val="accent1">
                  <a:lumMod val="75000"/>
                </a:schemeClr>
              </a:buClr>
              <a:buSzPct val="85000"/>
              <a:buFont typeface="Wingdings" pitchFamily="2" charset="2"/>
              <a:buChar char="§"/>
            </a:pPr>
            <a:r>
              <a:rPr lang="en-US" sz="2400" smtClean="0"/>
              <a:t>Giao </a:t>
            </a:r>
            <a:r>
              <a:rPr lang="en-US" sz="2400" err="1"/>
              <a:t>diện</a:t>
            </a:r>
            <a:r>
              <a:rPr lang="en-US" sz="2400"/>
              <a:t> </a:t>
            </a:r>
            <a:r>
              <a:rPr lang="en-US" sz="2400" smtClean="0"/>
              <a:t>thống</a:t>
            </a:r>
            <a:r>
              <a:rPr lang="vi-VN" sz="2400" smtClean="0"/>
              <a:t> kê</a:t>
            </a:r>
            <a:r>
              <a:rPr lang="en-US" sz="2400" smtClean="0"/>
              <a:t> </a:t>
            </a:r>
            <a:r>
              <a:rPr lang="vi-VN" sz="2400" smtClean="0"/>
              <a:t>sản phẩm</a:t>
            </a:r>
          </a:p>
          <a:p>
            <a:pPr indent="-182880" defTabSz="914400">
              <a:lnSpc>
                <a:spcPct val="90000"/>
              </a:lnSpc>
              <a:spcAft>
                <a:spcPts val="600"/>
              </a:spcAft>
              <a:buClr>
                <a:schemeClr val="accent1">
                  <a:lumMod val="75000"/>
                </a:schemeClr>
              </a:buClr>
              <a:buSzPct val="85000"/>
              <a:buFont typeface="Wingdings" pitchFamily="2" charset="2"/>
              <a:buChar char="§"/>
            </a:pPr>
            <a:r>
              <a:rPr lang="vi-VN" sz="2400" smtClean="0">
                <a:cs typeface="Arial"/>
              </a:rPr>
              <a:t>Giao diện thống kê khách hàng</a:t>
            </a:r>
          </a:p>
          <a:p>
            <a:pPr indent="-182880" defTabSz="914400">
              <a:lnSpc>
                <a:spcPct val="90000"/>
              </a:lnSpc>
              <a:spcAft>
                <a:spcPts val="600"/>
              </a:spcAft>
              <a:buClr>
                <a:schemeClr val="accent1">
                  <a:lumMod val="75000"/>
                </a:schemeClr>
              </a:buClr>
              <a:buSzPct val="85000"/>
              <a:buFont typeface="Wingdings" pitchFamily="2" charset="2"/>
              <a:buChar char="§"/>
            </a:pPr>
            <a:r>
              <a:rPr lang="vi-VN" sz="2400" smtClean="0">
                <a:cs typeface="Arial"/>
              </a:rPr>
              <a:t>Giao diện thống kê nhân viên</a:t>
            </a:r>
            <a:endParaRPr lang="en-US" sz="2400" dirty="0">
              <a:cs typeface="Arial"/>
            </a:endParaRPr>
          </a:p>
          <a:p>
            <a:pPr indent="-182880" defTabSz="914400">
              <a:lnSpc>
                <a:spcPct val="90000"/>
              </a:lnSpc>
              <a:spcAft>
                <a:spcPts val="600"/>
              </a:spcAft>
              <a:buClr>
                <a:schemeClr val="accent1">
                  <a:lumMod val="75000"/>
                </a:schemeClr>
              </a:buClr>
              <a:buSzPct val="85000"/>
              <a:buFont typeface="Wingdings" pitchFamily="2" charset="2"/>
              <a:buChar char="§"/>
            </a:pPr>
            <a:r>
              <a:rPr lang="vi-VN" sz="2400" smtClean="0">
                <a:cs typeface="Arial"/>
              </a:rPr>
              <a:t>Giao diện quản lý hóa đơn</a:t>
            </a:r>
          </a:p>
          <a:p>
            <a:pPr indent="-182880" defTabSz="914400">
              <a:lnSpc>
                <a:spcPct val="90000"/>
              </a:lnSpc>
              <a:spcAft>
                <a:spcPts val="600"/>
              </a:spcAft>
              <a:buClr>
                <a:schemeClr val="accent1">
                  <a:lumMod val="75000"/>
                </a:schemeClr>
              </a:buClr>
              <a:buSzPct val="85000"/>
              <a:buFont typeface="Wingdings" pitchFamily="2" charset="2"/>
              <a:buChar char="§"/>
            </a:pPr>
            <a:r>
              <a:rPr lang="vi-VN" sz="2400">
                <a:cs typeface="Arial"/>
              </a:rPr>
              <a:t>Giao diện tạo hóa </a:t>
            </a:r>
            <a:r>
              <a:rPr lang="vi-VN" sz="2400" smtClean="0">
                <a:cs typeface="Arial"/>
              </a:rPr>
              <a:t>đơn</a:t>
            </a:r>
          </a:p>
          <a:p>
            <a:pPr indent="-182880" defTabSz="914400">
              <a:lnSpc>
                <a:spcPct val="90000"/>
              </a:lnSpc>
              <a:spcAft>
                <a:spcPts val="600"/>
              </a:spcAft>
              <a:buClr>
                <a:schemeClr val="accent1">
                  <a:lumMod val="75000"/>
                </a:schemeClr>
              </a:buClr>
              <a:buSzPct val="85000"/>
              <a:buFont typeface="Wingdings" pitchFamily="2" charset="2"/>
              <a:buChar char="§"/>
            </a:pPr>
            <a:r>
              <a:rPr lang="vi-VN" sz="2400" smtClean="0">
                <a:cs typeface="Arial"/>
              </a:rPr>
              <a:t>Giao diện đổi trả sản phẩm</a:t>
            </a:r>
          </a:p>
          <a:p>
            <a:pPr indent="-182880" defTabSz="914400">
              <a:lnSpc>
                <a:spcPct val="90000"/>
              </a:lnSpc>
              <a:spcAft>
                <a:spcPts val="600"/>
              </a:spcAft>
              <a:buClr>
                <a:schemeClr val="accent1">
                  <a:lumMod val="75000"/>
                </a:schemeClr>
              </a:buClr>
              <a:buSzPct val="85000"/>
              <a:buFont typeface="Wingdings" pitchFamily="2" charset="2"/>
              <a:buChar char="§"/>
            </a:pPr>
            <a:r>
              <a:rPr lang="vi-VN" sz="2400" smtClean="0">
                <a:cs typeface="Arial"/>
              </a:rPr>
              <a:t>Giao diện hàng chờ</a:t>
            </a:r>
          </a:p>
          <a:p>
            <a:pPr defTabSz="914400">
              <a:lnSpc>
                <a:spcPct val="90000"/>
              </a:lnSpc>
              <a:spcAft>
                <a:spcPts val="600"/>
              </a:spcAft>
              <a:buClr>
                <a:schemeClr val="accent1">
                  <a:lumMod val="75000"/>
                </a:schemeClr>
              </a:buClr>
              <a:buSzPct val="85000"/>
            </a:pPr>
            <a:endParaRPr lang="en-US" sz="2400" dirty="0">
              <a:cs typeface="Arial"/>
            </a:endParaRPr>
          </a:p>
        </p:txBody>
      </p:sp>
      <p:pic>
        <p:nvPicPr>
          <p:cNvPr id="10" name="Hình ảnh 10">
            <a:extLst>
              <a:ext uri="{FF2B5EF4-FFF2-40B4-BE49-F238E27FC236}">
                <a16:creationId xmlns:a16="http://schemas.microsoft.com/office/drawing/2014/main" id="{948C40CB-67D7-4517-9C6E-313AA5F8EBD6}"/>
              </a:ext>
            </a:extLst>
          </p:cNvPr>
          <p:cNvPicPr>
            <a:picLocks noChangeAspect="1"/>
          </p:cNvPicPr>
          <p:nvPr/>
        </p:nvPicPr>
        <p:blipFill>
          <a:blip r:embed="rId4"/>
          <a:stretch>
            <a:fillRect/>
          </a:stretch>
        </p:blipFill>
        <p:spPr>
          <a:xfrm>
            <a:off x="6751320" y="2193036"/>
            <a:ext cx="3980688" cy="3980688"/>
          </a:xfrm>
          <a:prstGeom prst="rect">
            <a:avLst/>
          </a:prstGeom>
        </p:spPr>
      </p:pic>
    </p:spTree>
    <p:extLst>
      <p:ext uri="{BB962C8B-B14F-4D97-AF65-F5344CB8AC3E}">
        <p14:creationId xmlns:p14="http://schemas.microsoft.com/office/powerpoint/2010/main" val="347279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additive="base">
                                        <p:cTn id="4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xEl>
                                              <p:pRg st="9" end="9"/>
                                            </p:txEl>
                                          </p:spTgt>
                                        </p:tgtEl>
                                        <p:attrNameLst>
                                          <p:attrName>style.visibility</p:attrName>
                                        </p:attrNameLst>
                                      </p:cBhvr>
                                      <p:to>
                                        <p:strVal val="visible"/>
                                      </p:to>
                                    </p:set>
                                    <p:anim calcmode="lin" valueType="num">
                                      <p:cBhvr additive="base">
                                        <p:cTn id="6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10" end="10"/>
                                            </p:txEl>
                                          </p:spTgt>
                                        </p:tgtEl>
                                        <p:attrNameLst>
                                          <p:attrName>style.visibility</p:attrName>
                                        </p:attrNameLst>
                                      </p:cBhvr>
                                      <p:to>
                                        <p:strVal val="visible"/>
                                      </p:to>
                                    </p:set>
                                    <p:anim calcmode="lin" valueType="num">
                                      <p:cBhvr additive="base">
                                        <p:cTn id="6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484632"/>
            <a:ext cx="10696734"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quản lý khách hàng</a:t>
            </a:r>
            <a:endParaRPr lang="vi-VN" sz="4000" dirty="0">
              <a:latin typeface="+mn-lt"/>
            </a:endParaRPr>
          </a:p>
        </p:txBody>
      </p:sp>
      <p:pic>
        <p:nvPicPr>
          <p:cNvPr id="4" name="Picture 3"/>
          <p:cNvPicPr>
            <a:picLocks noChangeAspect="1"/>
          </p:cNvPicPr>
          <p:nvPr/>
        </p:nvPicPr>
        <p:blipFill>
          <a:blip r:embed="rId2"/>
          <a:stretch>
            <a:fillRect/>
          </a:stretch>
        </p:blipFill>
        <p:spPr>
          <a:xfrm>
            <a:off x="431514" y="1410510"/>
            <a:ext cx="11465846" cy="5523993"/>
          </a:xfrm>
          <a:prstGeom prst="rect">
            <a:avLst/>
          </a:prstGeom>
        </p:spPr>
      </p:pic>
    </p:spTree>
    <p:extLst>
      <p:ext uri="{BB962C8B-B14F-4D97-AF65-F5344CB8AC3E}">
        <p14:creationId xmlns:p14="http://schemas.microsoft.com/office/powerpoint/2010/main" val="983850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0696734"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quản lý nhân viên</a:t>
            </a:r>
            <a:endParaRPr lang="vi-VN" sz="4000" dirty="0">
              <a:latin typeface="+mn-lt"/>
            </a:endParaRPr>
          </a:p>
        </p:txBody>
      </p:sp>
      <p:pic>
        <p:nvPicPr>
          <p:cNvPr id="2" name="Picture 1"/>
          <p:cNvPicPr>
            <a:picLocks noChangeAspect="1"/>
          </p:cNvPicPr>
          <p:nvPr/>
        </p:nvPicPr>
        <p:blipFill>
          <a:blip r:embed="rId2"/>
          <a:stretch>
            <a:fillRect/>
          </a:stretch>
        </p:blipFill>
        <p:spPr>
          <a:xfrm>
            <a:off x="431514" y="979240"/>
            <a:ext cx="11354086" cy="5736519"/>
          </a:xfrm>
          <a:prstGeom prst="rect">
            <a:avLst/>
          </a:prstGeom>
        </p:spPr>
      </p:pic>
    </p:spTree>
    <p:extLst>
      <p:ext uri="{BB962C8B-B14F-4D97-AF65-F5344CB8AC3E}">
        <p14:creationId xmlns:p14="http://schemas.microsoft.com/office/powerpoint/2010/main" val="868014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0696734"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quản lý sản phẩm</a:t>
            </a:r>
            <a:endParaRPr lang="vi-VN" sz="4000" dirty="0">
              <a:latin typeface="+mn-lt"/>
            </a:endParaRPr>
          </a:p>
        </p:txBody>
      </p:sp>
      <p:pic>
        <p:nvPicPr>
          <p:cNvPr id="3" name="Picture 2"/>
          <p:cNvPicPr>
            <a:picLocks noChangeAspect="1"/>
          </p:cNvPicPr>
          <p:nvPr/>
        </p:nvPicPr>
        <p:blipFill>
          <a:blip r:embed="rId2"/>
          <a:stretch>
            <a:fillRect/>
          </a:stretch>
        </p:blipFill>
        <p:spPr>
          <a:xfrm>
            <a:off x="528321" y="979241"/>
            <a:ext cx="11165839" cy="5655240"/>
          </a:xfrm>
          <a:prstGeom prst="rect">
            <a:avLst/>
          </a:prstGeom>
        </p:spPr>
      </p:pic>
    </p:spTree>
    <p:extLst>
      <p:ext uri="{BB962C8B-B14F-4D97-AF65-F5344CB8AC3E}">
        <p14:creationId xmlns:p14="http://schemas.microsoft.com/office/powerpoint/2010/main" val="2440044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1130566"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thống kê doanh thu</a:t>
            </a:r>
            <a:endParaRPr lang="vi-VN" sz="4000" dirty="0">
              <a:latin typeface="+mn-lt"/>
            </a:endParaRPr>
          </a:p>
        </p:txBody>
      </p:sp>
      <p:pic>
        <p:nvPicPr>
          <p:cNvPr id="3" name="Picture 2"/>
          <p:cNvPicPr>
            <a:picLocks noChangeAspect="1"/>
          </p:cNvPicPr>
          <p:nvPr/>
        </p:nvPicPr>
        <p:blipFill>
          <a:blip r:embed="rId2"/>
          <a:stretch>
            <a:fillRect/>
          </a:stretch>
        </p:blipFill>
        <p:spPr>
          <a:xfrm>
            <a:off x="431515" y="1076961"/>
            <a:ext cx="11130565" cy="5750559"/>
          </a:xfrm>
          <a:prstGeom prst="rect">
            <a:avLst/>
          </a:prstGeom>
        </p:spPr>
      </p:pic>
    </p:spTree>
    <p:extLst>
      <p:ext uri="{BB962C8B-B14F-4D97-AF65-F5344CB8AC3E}">
        <p14:creationId xmlns:p14="http://schemas.microsoft.com/office/powerpoint/2010/main" val="3388865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1130566"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thống kê khách hàng</a:t>
            </a:r>
            <a:endParaRPr lang="vi-VN" sz="4000" dirty="0">
              <a:latin typeface="+mn-lt"/>
            </a:endParaRPr>
          </a:p>
        </p:txBody>
      </p:sp>
      <p:pic>
        <p:nvPicPr>
          <p:cNvPr id="2" name="Picture 1"/>
          <p:cNvPicPr>
            <a:picLocks noChangeAspect="1"/>
          </p:cNvPicPr>
          <p:nvPr/>
        </p:nvPicPr>
        <p:blipFill>
          <a:blip r:embed="rId2"/>
          <a:stretch>
            <a:fillRect/>
          </a:stretch>
        </p:blipFill>
        <p:spPr>
          <a:xfrm>
            <a:off x="558800" y="979241"/>
            <a:ext cx="11176000" cy="5604439"/>
          </a:xfrm>
          <a:prstGeom prst="rect">
            <a:avLst/>
          </a:prstGeom>
        </p:spPr>
      </p:pic>
    </p:spTree>
    <p:extLst>
      <p:ext uri="{BB962C8B-B14F-4D97-AF65-F5344CB8AC3E}">
        <p14:creationId xmlns:p14="http://schemas.microsoft.com/office/powerpoint/2010/main" val="44043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1130566"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thống kê sản phẩm</a:t>
            </a:r>
            <a:endParaRPr lang="vi-VN" sz="4000" dirty="0">
              <a:latin typeface="+mn-lt"/>
            </a:endParaRPr>
          </a:p>
        </p:txBody>
      </p:sp>
      <p:pic>
        <p:nvPicPr>
          <p:cNvPr id="3" name="Picture 2"/>
          <p:cNvPicPr>
            <a:picLocks noChangeAspect="1"/>
          </p:cNvPicPr>
          <p:nvPr/>
        </p:nvPicPr>
        <p:blipFill>
          <a:blip r:embed="rId2"/>
          <a:stretch>
            <a:fillRect/>
          </a:stretch>
        </p:blipFill>
        <p:spPr>
          <a:xfrm>
            <a:off x="589280" y="979241"/>
            <a:ext cx="11308080" cy="5764746"/>
          </a:xfrm>
          <a:prstGeom prst="rect">
            <a:avLst/>
          </a:prstGeom>
        </p:spPr>
      </p:pic>
    </p:spTree>
    <p:extLst>
      <p:ext uri="{BB962C8B-B14F-4D97-AF65-F5344CB8AC3E}">
        <p14:creationId xmlns:p14="http://schemas.microsoft.com/office/powerpoint/2010/main" val="37558503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a:extLst>
              <a:ext uri="{FF2B5EF4-FFF2-40B4-BE49-F238E27FC236}">
                <a16:creationId xmlns:a16="http://schemas.microsoft.com/office/drawing/2014/main" id="{14957B63-9C1F-4A7A-BFF7-71BF0BFF7625}"/>
              </a:ext>
            </a:extLst>
          </p:cNvPr>
          <p:cNvSpPr>
            <a:spLocks noGrp="1"/>
          </p:cNvSpPr>
          <p:nvPr>
            <p:ph type="title"/>
          </p:nvPr>
        </p:nvSpPr>
        <p:spPr>
          <a:xfrm>
            <a:off x="431514" y="200152"/>
            <a:ext cx="11130566" cy="779089"/>
          </a:xfrm>
        </p:spPr>
        <p:txBody>
          <a:bodyPr>
            <a:normAutofit/>
          </a:bodyPr>
          <a:lstStyle/>
          <a:p>
            <a:r>
              <a:rPr lang="en-US" sz="4000" dirty="0">
                <a:latin typeface="+mn-lt"/>
              </a:rPr>
              <a:t>Giao </a:t>
            </a:r>
            <a:r>
              <a:rPr lang="en-US" sz="4000" err="1">
                <a:latin typeface="+mn-lt"/>
              </a:rPr>
              <a:t>diện</a:t>
            </a:r>
            <a:r>
              <a:rPr lang="en-US" sz="4000">
                <a:latin typeface="+mn-lt"/>
              </a:rPr>
              <a:t> </a:t>
            </a:r>
            <a:r>
              <a:rPr lang="vi-VN" sz="4000" smtClean="0">
                <a:latin typeface="+mn-lt"/>
              </a:rPr>
              <a:t>thống kê nhân viên</a:t>
            </a:r>
            <a:endParaRPr lang="vi-VN" sz="4000" dirty="0">
              <a:latin typeface="+mn-lt"/>
            </a:endParaRPr>
          </a:p>
        </p:txBody>
      </p:sp>
      <p:pic>
        <p:nvPicPr>
          <p:cNvPr id="3" name="Picture 2"/>
          <p:cNvPicPr>
            <a:picLocks noChangeAspect="1"/>
          </p:cNvPicPr>
          <p:nvPr/>
        </p:nvPicPr>
        <p:blipFill>
          <a:blip r:embed="rId2"/>
          <a:stretch>
            <a:fillRect/>
          </a:stretch>
        </p:blipFill>
        <p:spPr>
          <a:xfrm>
            <a:off x="431515" y="979241"/>
            <a:ext cx="11242326" cy="5734263"/>
          </a:xfrm>
          <a:prstGeom prst="rect">
            <a:avLst/>
          </a:prstGeom>
        </p:spPr>
      </p:pic>
    </p:spTree>
    <p:extLst>
      <p:ext uri="{BB962C8B-B14F-4D97-AF65-F5344CB8AC3E}">
        <p14:creationId xmlns:p14="http://schemas.microsoft.com/office/powerpoint/2010/main" val="27616180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FFC4-1CF8-43E5-8086-58DA663CE9D7}"/>
              </a:ext>
            </a:extLst>
          </p:cNvPr>
          <p:cNvSpPr>
            <a:spLocks noGrp="1"/>
          </p:cNvSpPr>
          <p:nvPr>
            <p:ph type="title"/>
          </p:nvPr>
        </p:nvSpPr>
        <p:spPr>
          <a:xfrm>
            <a:off x="343416" y="235211"/>
            <a:ext cx="10784832" cy="737555"/>
          </a:xfrm>
        </p:spPr>
        <p:txBody>
          <a:bodyPr>
            <a:normAutofit fontScale="90000"/>
          </a:bodyPr>
          <a:lstStyle/>
          <a:p>
            <a:r>
              <a:rPr lang="en-US" b="1" dirty="0">
                <a:latin typeface="+mn-lt"/>
              </a:rPr>
              <a:t>Giao </a:t>
            </a:r>
            <a:r>
              <a:rPr lang="en-US" b="1" err="1">
                <a:latin typeface="+mn-lt"/>
              </a:rPr>
              <a:t>diện</a:t>
            </a:r>
            <a:r>
              <a:rPr lang="en-US" b="1">
                <a:latin typeface="+mn-lt"/>
              </a:rPr>
              <a:t> </a:t>
            </a:r>
            <a:r>
              <a:rPr lang="vi-VN" b="1" smtClean="0">
                <a:latin typeface="+mn-lt"/>
              </a:rPr>
              <a:t>tạo hóa đơn</a:t>
            </a:r>
            <a:endParaRPr lang="vi-VN" b="1" dirty="0">
              <a:latin typeface="+mn-lt"/>
            </a:endParaRPr>
          </a:p>
        </p:txBody>
      </p:sp>
      <p:sp>
        <p:nvSpPr>
          <p:cNvPr id="8" name="TextBox 7">
            <a:extLst>
              <a:ext uri="{FF2B5EF4-FFF2-40B4-BE49-F238E27FC236}">
                <a16:creationId xmlns:a16="http://schemas.microsoft.com/office/drawing/2014/main" id="{5B9FA157-9895-4B2A-BAAF-0443AACDCA4D}"/>
              </a:ext>
            </a:extLst>
          </p:cNvPr>
          <p:cNvSpPr txBox="1"/>
          <p:nvPr/>
        </p:nvSpPr>
        <p:spPr>
          <a:xfrm>
            <a:off x="9154274" y="1902620"/>
            <a:ext cx="2694310" cy="367216"/>
          </a:xfrm>
          <a:prstGeom prst="rect">
            <a:avLst/>
          </a:prstGeom>
          <a:noFill/>
        </p:spPr>
        <p:txBody>
          <a:bodyPr wrap="square" rtlCol="0">
            <a:spAutoFit/>
          </a:bodyPr>
          <a:lstStyle/>
          <a:p>
            <a:pPr lvl="0">
              <a:lnSpc>
                <a:spcPct val="107000"/>
              </a:lnSpc>
              <a:spcAft>
                <a:spcPts val="800"/>
              </a:spcAft>
            </a:pPr>
            <a:endParaRPr lang="vi-VN" sz="1800" dirty="0">
              <a:effectLst/>
              <a:latin typeface="Noto Sans Symbols"/>
              <a:ea typeface="Noto Sans Symbols"/>
              <a:cs typeface="Noto Sans Symbols"/>
            </a:endParaRPr>
          </a:p>
        </p:txBody>
      </p:sp>
      <p:pic>
        <p:nvPicPr>
          <p:cNvPr id="3" name="Picture 2"/>
          <p:cNvPicPr>
            <a:picLocks noChangeAspect="1"/>
          </p:cNvPicPr>
          <p:nvPr/>
        </p:nvPicPr>
        <p:blipFill>
          <a:blip r:embed="rId2"/>
          <a:stretch>
            <a:fillRect/>
          </a:stretch>
        </p:blipFill>
        <p:spPr>
          <a:xfrm>
            <a:off x="343416" y="972766"/>
            <a:ext cx="11299944" cy="5586694"/>
          </a:xfrm>
          <a:prstGeom prst="rect">
            <a:avLst/>
          </a:prstGeom>
        </p:spPr>
      </p:pic>
    </p:spTree>
    <p:extLst>
      <p:ext uri="{BB962C8B-B14F-4D97-AF65-F5344CB8AC3E}">
        <p14:creationId xmlns:p14="http://schemas.microsoft.com/office/powerpoint/2010/main" val="2092001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7A06BD0-8AC3-4460-918B-FA03CA3858D6}"/>
              </a:ext>
            </a:extLst>
          </p:cNvPr>
          <p:cNvSpPr>
            <a:spLocks noGrp="1"/>
          </p:cNvSpPr>
          <p:nvPr>
            <p:ph type="title"/>
          </p:nvPr>
        </p:nvSpPr>
        <p:spPr>
          <a:xfrm>
            <a:off x="5198724" y="484632"/>
            <a:ext cx="6344346" cy="1609344"/>
          </a:xfrm>
        </p:spPr>
        <p:txBody>
          <a:bodyPr>
            <a:normAutofit/>
          </a:bodyPr>
          <a:lstStyle/>
          <a:p>
            <a:r>
              <a:rPr lang="en-US" dirty="0" err="1">
                <a:latin typeface="Arial"/>
                <a:cs typeface="Arial"/>
              </a:rPr>
              <a:t>Giới</a:t>
            </a:r>
            <a:r>
              <a:rPr lang="en-US" dirty="0">
                <a:latin typeface="Arial"/>
                <a:cs typeface="Arial"/>
              </a:rPr>
              <a:t> </a:t>
            </a:r>
            <a:r>
              <a:rPr lang="en-US" dirty="0" err="1">
                <a:latin typeface="Arial"/>
                <a:cs typeface="Arial"/>
              </a:rPr>
              <a:t>thiệu</a:t>
            </a:r>
            <a:endParaRPr lang="vi-VN" dirty="0"/>
          </a:p>
        </p:txBody>
      </p:sp>
      <p:pic>
        <p:nvPicPr>
          <p:cNvPr id="5" name="Hình ảnh 3" descr="Ảnh có chứa chồng lên, cọc, cây rơm&#10;&#10;Mô tả được tự động tạo">
            <a:extLst>
              <a:ext uri="{FF2B5EF4-FFF2-40B4-BE49-F238E27FC236}">
                <a16:creationId xmlns:a16="http://schemas.microsoft.com/office/drawing/2014/main" id="{500B7412-03C5-4CB2-A63D-DA1E1372B789}"/>
              </a:ext>
            </a:extLst>
          </p:cNvPr>
          <p:cNvPicPr>
            <a:picLocks noChangeAspect="1"/>
          </p:cNvPicPr>
          <p:nvPr/>
        </p:nvPicPr>
        <p:blipFill rotWithShape="1">
          <a:blip r:embed="rId2"/>
          <a:srcRect r="-1" b="16903"/>
          <a:stretch/>
        </p:blipFill>
        <p:spPr>
          <a:xfrm>
            <a:off x="1" y="1"/>
            <a:ext cx="4910616" cy="6858000"/>
          </a:xfrm>
          <a:prstGeom prst="rect">
            <a:avLst/>
          </a:prstGeom>
        </p:spPr>
      </p:pic>
      <p:sp>
        <p:nvSpPr>
          <p:cNvPr id="3" name="Chỗ dành sẵn cho Nội dung 2">
            <a:extLst>
              <a:ext uri="{FF2B5EF4-FFF2-40B4-BE49-F238E27FC236}">
                <a16:creationId xmlns:a16="http://schemas.microsoft.com/office/drawing/2014/main" id="{BB5F83A2-708F-4BC4-A2A1-2E9703D238AE}"/>
              </a:ext>
            </a:extLst>
          </p:cNvPr>
          <p:cNvSpPr>
            <a:spLocks noGrp="1"/>
          </p:cNvSpPr>
          <p:nvPr>
            <p:ph idx="1"/>
          </p:nvPr>
        </p:nvSpPr>
        <p:spPr>
          <a:xfrm>
            <a:off x="5198724" y="2176492"/>
            <a:ext cx="6344346" cy="4050792"/>
          </a:xfrm>
        </p:spPr>
        <p:txBody>
          <a:bodyPr vert="horz" lIns="91440" tIns="45720" rIns="91440" bIns="45720" rtlCol="0" anchor="t">
            <a:normAutofit/>
          </a:bodyPr>
          <a:lstStyle/>
          <a:p>
            <a:pPr marL="0" indent="0">
              <a:lnSpc>
                <a:spcPct val="150000"/>
              </a:lnSpc>
              <a:buNone/>
            </a:pPr>
            <a:endParaRPr lang="vi-VN" sz="2800" dirty="0">
              <a:latin typeface="Arial"/>
              <a:cs typeface="Arial"/>
            </a:endParaRPr>
          </a:p>
          <a:p>
            <a:pPr marL="0" indent="0">
              <a:lnSpc>
                <a:spcPct val="150000"/>
              </a:lnSpc>
              <a:spcBef>
                <a:spcPts val="0"/>
              </a:spcBef>
              <a:buNone/>
            </a:pPr>
            <a:r>
              <a:rPr lang="en-US" sz="2800" dirty="0" err="1">
                <a:ea typeface="+mn-lt"/>
                <a:cs typeface="+mn-lt"/>
              </a:rPr>
              <a:t>Tổng</a:t>
            </a:r>
            <a:r>
              <a:rPr lang="en-US" sz="2800" dirty="0">
                <a:ea typeface="+mn-lt"/>
                <a:cs typeface="+mn-lt"/>
              </a:rPr>
              <a:t> </a:t>
            </a:r>
            <a:r>
              <a:rPr lang="en-US" sz="2800" dirty="0" err="1">
                <a:ea typeface="+mn-lt"/>
                <a:cs typeface="+mn-lt"/>
              </a:rPr>
              <a:t>quan</a:t>
            </a:r>
            <a:endParaRPr lang="en-US" sz="2800" dirty="0">
              <a:ea typeface="+mn-lt"/>
              <a:cs typeface="+mn-lt"/>
            </a:endParaRPr>
          </a:p>
          <a:p>
            <a:pPr marL="0" indent="0">
              <a:lnSpc>
                <a:spcPct val="150000"/>
              </a:lnSpc>
              <a:spcBef>
                <a:spcPts val="0"/>
              </a:spcBef>
              <a:buClr>
                <a:srgbClr val="689D9B"/>
              </a:buClr>
              <a:buNone/>
            </a:pPr>
            <a:r>
              <a:rPr lang="en-US" sz="2800" dirty="0" err="1">
                <a:ea typeface="+mn-lt"/>
                <a:cs typeface="+mn-lt"/>
              </a:rPr>
              <a:t>Mục</a:t>
            </a:r>
            <a:r>
              <a:rPr lang="en-US" sz="2800" dirty="0">
                <a:ea typeface="+mn-lt"/>
                <a:cs typeface="+mn-lt"/>
              </a:rPr>
              <a:t> </a:t>
            </a:r>
            <a:r>
              <a:rPr lang="en-US" sz="2800" dirty="0" err="1">
                <a:ea typeface="+mn-lt"/>
                <a:cs typeface="+mn-lt"/>
              </a:rPr>
              <a:t>tiêu</a:t>
            </a:r>
            <a:r>
              <a:rPr lang="en-US" sz="2800" dirty="0">
                <a:ea typeface="+mn-lt"/>
                <a:cs typeface="+mn-lt"/>
              </a:rPr>
              <a:t> </a:t>
            </a:r>
            <a:r>
              <a:rPr lang="en-US" sz="2800" dirty="0" err="1">
                <a:ea typeface="+mn-lt"/>
                <a:cs typeface="+mn-lt"/>
              </a:rPr>
              <a:t>đề</a:t>
            </a:r>
            <a:r>
              <a:rPr lang="en-US" sz="2800" dirty="0">
                <a:ea typeface="+mn-lt"/>
                <a:cs typeface="+mn-lt"/>
              </a:rPr>
              <a:t> </a:t>
            </a:r>
            <a:r>
              <a:rPr lang="en-US" sz="2800" dirty="0" err="1">
                <a:ea typeface="+mn-lt"/>
                <a:cs typeface="+mn-lt"/>
              </a:rPr>
              <a:t>tài</a:t>
            </a:r>
            <a:endParaRPr lang="en-US" sz="2800" dirty="0">
              <a:ea typeface="+mn-lt"/>
              <a:cs typeface="+mn-lt"/>
            </a:endParaRPr>
          </a:p>
          <a:p>
            <a:pPr marL="0" indent="0">
              <a:lnSpc>
                <a:spcPct val="150000"/>
              </a:lnSpc>
              <a:spcBef>
                <a:spcPts val="0"/>
              </a:spcBef>
              <a:buClr>
                <a:srgbClr val="689D9B"/>
              </a:buClr>
              <a:buNone/>
            </a:pPr>
            <a:r>
              <a:rPr lang="en-US" sz="2800" dirty="0" err="1">
                <a:ea typeface="+mn-lt"/>
                <a:cs typeface="+mn-lt"/>
              </a:rPr>
              <a:t>Phạm</a:t>
            </a:r>
            <a:r>
              <a:rPr lang="en-US" sz="2800" dirty="0">
                <a:ea typeface="+mn-lt"/>
                <a:cs typeface="+mn-lt"/>
              </a:rPr>
              <a:t> vi </a:t>
            </a:r>
            <a:r>
              <a:rPr lang="en-US" sz="2800" dirty="0" err="1">
                <a:ea typeface="+mn-lt"/>
                <a:cs typeface="+mn-lt"/>
              </a:rPr>
              <a:t>đề</a:t>
            </a:r>
            <a:r>
              <a:rPr lang="en-US" sz="2800" dirty="0">
                <a:ea typeface="+mn-lt"/>
                <a:cs typeface="+mn-lt"/>
              </a:rPr>
              <a:t> </a:t>
            </a:r>
            <a:r>
              <a:rPr lang="en-US" sz="2800" dirty="0" err="1">
                <a:ea typeface="+mn-lt"/>
                <a:cs typeface="+mn-lt"/>
              </a:rPr>
              <a:t>tài</a:t>
            </a:r>
            <a:endParaRPr lang="en-US" sz="2800" dirty="0">
              <a:ea typeface="+mn-lt"/>
              <a:cs typeface="+mn-lt"/>
            </a:endParaRPr>
          </a:p>
          <a:p>
            <a:pPr marL="0" indent="0">
              <a:lnSpc>
                <a:spcPct val="150000"/>
              </a:lnSpc>
              <a:spcBef>
                <a:spcPts val="0"/>
              </a:spcBef>
              <a:buClr>
                <a:srgbClr val="689D9B"/>
              </a:buClr>
              <a:buNone/>
            </a:pPr>
            <a:r>
              <a:rPr lang="en-US" sz="2800" dirty="0" err="1">
                <a:ea typeface="+mn-lt"/>
                <a:cs typeface="+mn-lt"/>
              </a:rPr>
              <a:t>Mô</a:t>
            </a:r>
            <a:r>
              <a:rPr lang="en-US" sz="2800" dirty="0">
                <a:ea typeface="+mn-lt"/>
                <a:cs typeface="+mn-lt"/>
              </a:rPr>
              <a:t> </a:t>
            </a:r>
            <a:r>
              <a:rPr lang="en-US" sz="2800" dirty="0" err="1">
                <a:ea typeface="+mn-lt"/>
                <a:cs typeface="+mn-lt"/>
              </a:rPr>
              <a:t>tả</a:t>
            </a:r>
            <a:r>
              <a:rPr lang="en-US" sz="2800" dirty="0">
                <a:ea typeface="+mn-lt"/>
                <a:cs typeface="+mn-lt"/>
              </a:rPr>
              <a:t> </a:t>
            </a:r>
            <a:r>
              <a:rPr lang="en-US" sz="2800" dirty="0" err="1">
                <a:ea typeface="+mn-lt"/>
                <a:cs typeface="+mn-lt"/>
              </a:rPr>
              <a:t>yêu</a:t>
            </a:r>
            <a:r>
              <a:rPr lang="en-US" sz="2800" dirty="0">
                <a:ea typeface="+mn-lt"/>
                <a:cs typeface="+mn-lt"/>
              </a:rPr>
              <a:t> </a:t>
            </a:r>
            <a:r>
              <a:rPr lang="en-US" sz="2800" dirty="0" err="1">
                <a:ea typeface="+mn-lt"/>
                <a:cs typeface="+mn-lt"/>
              </a:rPr>
              <a:t>cầu</a:t>
            </a:r>
            <a:r>
              <a:rPr lang="en-US" sz="2800" dirty="0">
                <a:ea typeface="+mn-lt"/>
                <a:cs typeface="+mn-lt"/>
              </a:rPr>
              <a:t> </a:t>
            </a:r>
            <a:r>
              <a:rPr lang="en-US" sz="2800" dirty="0" err="1">
                <a:ea typeface="+mn-lt"/>
                <a:cs typeface="+mn-lt"/>
              </a:rPr>
              <a:t>chức</a:t>
            </a:r>
            <a:r>
              <a:rPr lang="en-US" sz="2800">
                <a:ea typeface="+mn-lt"/>
                <a:cs typeface="+mn-lt"/>
              </a:rPr>
              <a:t> </a:t>
            </a:r>
            <a:r>
              <a:rPr lang="en-US" sz="2800" smtClean="0">
                <a:ea typeface="+mn-lt"/>
                <a:cs typeface="+mn-lt"/>
              </a:rPr>
              <a:t>năng</a:t>
            </a:r>
            <a:endParaRPr lang="vi-VN" sz="2800" smtClean="0">
              <a:ea typeface="+mn-lt"/>
              <a:cs typeface="+mn-lt"/>
            </a:endParaRPr>
          </a:p>
          <a:p>
            <a:pPr marL="0" indent="0">
              <a:lnSpc>
                <a:spcPct val="150000"/>
              </a:lnSpc>
              <a:spcBef>
                <a:spcPts val="0"/>
              </a:spcBef>
              <a:buClr>
                <a:srgbClr val="689D9B"/>
              </a:buClr>
              <a:buNone/>
            </a:pPr>
            <a:r>
              <a:rPr lang="vi-VN" sz="2800" smtClean="0">
                <a:ea typeface="+mn-lt"/>
                <a:cs typeface="+mn-lt"/>
              </a:rPr>
              <a:t>Kiểm thử</a:t>
            </a:r>
            <a:endParaRPr lang="vi-VN" sz="2800" dirty="0">
              <a:ea typeface="+mn-lt"/>
              <a:cs typeface="+mn-lt"/>
            </a:endParaRPr>
          </a:p>
        </p:txBody>
      </p:sp>
    </p:spTree>
    <p:extLst>
      <p:ext uri="{BB962C8B-B14F-4D97-AF65-F5344CB8AC3E}">
        <p14:creationId xmlns:p14="http://schemas.microsoft.com/office/powerpoint/2010/main" val="215438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FFC4-1CF8-43E5-8086-58DA663CE9D7}"/>
              </a:ext>
            </a:extLst>
          </p:cNvPr>
          <p:cNvSpPr>
            <a:spLocks noGrp="1"/>
          </p:cNvSpPr>
          <p:nvPr>
            <p:ph type="title"/>
          </p:nvPr>
        </p:nvSpPr>
        <p:spPr>
          <a:xfrm>
            <a:off x="343416" y="235211"/>
            <a:ext cx="10784832" cy="737555"/>
          </a:xfrm>
        </p:spPr>
        <p:txBody>
          <a:bodyPr>
            <a:normAutofit fontScale="90000"/>
          </a:bodyPr>
          <a:lstStyle/>
          <a:p>
            <a:r>
              <a:rPr lang="en-US" b="1" dirty="0">
                <a:latin typeface="+mn-lt"/>
              </a:rPr>
              <a:t>Giao </a:t>
            </a:r>
            <a:r>
              <a:rPr lang="en-US" b="1" err="1">
                <a:latin typeface="+mn-lt"/>
              </a:rPr>
              <a:t>diện</a:t>
            </a:r>
            <a:r>
              <a:rPr lang="en-US" b="1">
                <a:latin typeface="+mn-lt"/>
              </a:rPr>
              <a:t> </a:t>
            </a:r>
            <a:r>
              <a:rPr lang="vi-VN" b="1" smtClean="0">
                <a:latin typeface="+mn-lt"/>
              </a:rPr>
              <a:t>hàng chờ</a:t>
            </a:r>
            <a:endParaRPr lang="vi-VN" b="1" dirty="0">
              <a:latin typeface="+mn-lt"/>
            </a:endParaRPr>
          </a:p>
        </p:txBody>
      </p:sp>
      <p:sp>
        <p:nvSpPr>
          <p:cNvPr id="8" name="TextBox 7">
            <a:extLst>
              <a:ext uri="{FF2B5EF4-FFF2-40B4-BE49-F238E27FC236}">
                <a16:creationId xmlns:a16="http://schemas.microsoft.com/office/drawing/2014/main" id="{5B9FA157-9895-4B2A-BAAF-0443AACDCA4D}"/>
              </a:ext>
            </a:extLst>
          </p:cNvPr>
          <p:cNvSpPr txBox="1"/>
          <p:nvPr/>
        </p:nvSpPr>
        <p:spPr>
          <a:xfrm>
            <a:off x="9154274" y="1902620"/>
            <a:ext cx="2694310" cy="367216"/>
          </a:xfrm>
          <a:prstGeom prst="rect">
            <a:avLst/>
          </a:prstGeom>
          <a:noFill/>
        </p:spPr>
        <p:txBody>
          <a:bodyPr wrap="square" rtlCol="0">
            <a:spAutoFit/>
          </a:bodyPr>
          <a:lstStyle/>
          <a:p>
            <a:pPr lvl="0">
              <a:lnSpc>
                <a:spcPct val="107000"/>
              </a:lnSpc>
              <a:spcAft>
                <a:spcPts val="800"/>
              </a:spcAft>
            </a:pPr>
            <a:endParaRPr lang="vi-VN" sz="1800" dirty="0">
              <a:effectLst/>
              <a:latin typeface="Noto Sans Symbols"/>
              <a:ea typeface="Noto Sans Symbols"/>
              <a:cs typeface="Noto Sans Symbols"/>
            </a:endParaRPr>
          </a:p>
        </p:txBody>
      </p:sp>
      <p:pic>
        <p:nvPicPr>
          <p:cNvPr id="4" name="Picture 3"/>
          <p:cNvPicPr>
            <a:picLocks noChangeAspect="1"/>
          </p:cNvPicPr>
          <p:nvPr/>
        </p:nvPicPr>
        <p:blipFill>
          <a:blip r:embed="rId2"/>
          <a:stretch>
            <a:fillRect/>
          </a:stretch>
        </p:blipFill>
        <p:spPr>
          <a:xfrm>
            <a:off x="343416" y="934826"/>
            <a:ext cx="10944344" cy="5814564"/>
          </a:xfrm>
          <a:prstGeom prst="rect">
            <a:avLst/>
          </a:prstGeom>
        </p:spPr>
      </p:pic>
    </p:spTree>
    <p:extLst>
      <p:ext uri="{BB962C8B-B14F-4D97-AF65-F5344CB8AC3E}">
        <p14:creationId xmlns:p14="http://schemas.microsoft.com/office/powerpoint/2010/main" val="26667800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111761"/>
            <a:ext cx="10784832" cy="863600"/>
          </a:xfrm>
        </p:spPr>
        <p:txBody>
          <a:bodyPr/>
          <a:lstStyle/>
          <a:p>
            <a:r>
              <a:rPr lang="en-US" dirty="0">
                <a:latin typeface="+mn-lt"/>
              </a:rPr>
              <a:t>Giao </a:t>
            </a:r>
            <a:r>
              <a:rPr lang="en-US" err="1">
                <a:latin typeface="+mn-lt"/>
              </a:rPr>
              <a:t>diện</a:t>
            </a:r>
            <a:r>
              <a:rPr lang="en-US">
                <a:latin typeface="+mn-lt"/>
              </a:rPr>
              <a:t> </a:t>
            </a:r>
            <a:r>
              <a:rPr lang="vi-VN" smtClean="0">
                <a:latin typeface="+mn-lt"/>
              </a:rPr>
              <a:t>đổi trả sản phẩm</a:t>
            </a:r>
            <a:endParaRPr lang="vi-VN"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73" y="831273"/>
            <a:ext cx="11369964" cy="5836855"/>
          </a:xfrm>
          <a:prstGeom prst="rect">
            <a:avLst/>
          </a:prstGeom>
        </p:spPr>
      </p:pic>
    </p:spTree>
    <p:extLst>
      <p:ext uri="{BB962C8B-B14F-4D97-AF65-F5344CB8AC3E}">
        <p14:creationId xmlns:p14="http://schemas.microsoft.com/office/powerpoint/2010/main" val="4870559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E4FAB8-A53B-4924-AA5F-0823607C10D4}"/>
              </a:ext>
            </a:extLst>
          </p:cNvPr>
          <p:cNvSpPr>
            <a:spLocks noGrp="1"/>
          </p:cNvSpPr>
          <p:nvPr>
            <p:ph type="title"/>
          </p:nvPr>
        </p:nvSpPr>
        <p:spPr>
          <a:xfrm>
            <a:off x="359786" y="139748"/>
            <a:ext cx="9042832" cy="617634"/>
          </a:xfrm>
        </p:spPr>
        <p:txBody>
          <a:bodyPr vert="horz" lIns="91440" tIns="45720" rIns="91440" bIns="45720" rtlCol="0" anchor="ctr">
            <a:normAutofit fontScale="90000"/>
          </a:bodyPr>
          <a:lstStyle/>
          <a:p>
            <a:r>
              <a:rPr lang="vi-VN" sz="5400" b="1" smtClean="0"/>
              <a:t>KIỂM THỬ</a:t>
            </a:r>
            <a:endParaRPr lang="en-US" sz="5400" b="1" dirty="0" err="1"/>
          </a:p>
        </p:txBody>
      </p:sp>
      <p:sp>
        <p:nvSpPr>
          <p:cNvPr id="11" name="Hộp Văn bản 10">
            <a:extLst>
              <a:ext uri="{FF2B5EF4-FFF2-40B4-BE49-F238E27FC236}">
                <a16:creationId xmlns:a16="http://schemas.microsoft.com/office/drawing/2014/main" id="{0EE22107-A9F2-4333-90DA-3C9B3269C1AE}"/>
              </a:ext>
            </a:extLst>
          </p:cNvPr>
          <p:cNvSpPr txBox="1"/>
          <p:nvPr/>
        </p:nvSpPr>
        <p:spPr>
          <a:xfrm>
            <a:off x="1069848" y="2121408"/>
            <a:ext cx="4773168" cy="405079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Aft>
                <a:spcPts val="600"/>
              </a:spcAft>
              <a:buClr>
                <a:schemeClr val="accent1">
                  <a:lumMod val="75000"/>
                </a:schemeClr>
              </a:buClr>
              <a:buSzPct val="85000"/>
            </a:pPr>
            <a:endParaRPr lang="en-US" sz="2400" dirty="0">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508684733"/>
              </p:ext>
            </p:extLst>
          </p:nvPr>
        </p:nvGraphicFramePr>
        <p:xfrm>
          <a:off x="471054" y="1318773"/>
          <a:ext cx="11055927" cy="4991308"/>
        </p:xfrm>
        <a:graphic>
          <a:graphicData uri="http://schemas.openxmlformats.org/drawingml/2006/table">
            <a:tbl>
              <a:tblPr/>
              <a:tblGrid>
                <a:gridCol w="1210976">
                  <a:extLst>
                    <a:ext uri="{9D8B030D-6E8A-4147-A177-3AD203B41FA5}">
                      <a16:colId xmlns:a16="http://schemas.microsoft.com/office/drawing/2014/main" val="3241144073"/>
                    </a:ext>
                  </a:extLst>
                </a:gridCol>
                <a:gridCol w="1648249">
                  <a:extLst>
                    <a:ext uri="{9D8B030D-6E8A-4147-A177-3AD203B41FA5}">
                      <a16:colId xmlns:a16="http://schemas.microsoft.com/office/drawing/2014/main" val="4020870447"/>
                    </a:ext>
                  </a:extLst>
                </a:gridCol>
                <a:gridCol w="3037973">
                  <a:extLst>
                    <a:ext uri="{9D8B030D-6E8A-4147-A177-3AD203B41FA5}">
                      <a16:colId xmlns:a16="http://schemas.microsoft.com/office/drawing/2014/main" val="1497420833"/>
                    </a:ext>
                  </a:extLst>
                </a:gridCol>
                <a:gridCol w="1208869">
                  <a:extLst>
                    <a:ext uri="{9D8B030D-6E8A-4147-A177-3AD203B41FA5}">
                      <a16:colId xmlns:a16="http://schemas.microsoft.com/office/drawing/2014/main" val="63865957"/>
                    </a:ext>
                  </a:extLst>
                </a:gridCol>
                <a:gridCol w="3222253">
                  <a:extLst>
                    <a:ext uri="{9D8B030D-6E8A-4147-A177-3AD203B41FA5}">
                      <a16:colId xmlns:a16="http://schemas.microsoft.com/office/drawing/2014/main" val="2517481954"/>
                    </a:ext>
                  </a:extLst>
                </a:gridCol>
                <a:gridCol w="727607">
                  <a:extLst>
                    <a:ext uri="{9D8B030D-6E8A-4147-A177-3AD203B41FA5}">
                      <a16:colId xmlns:a16="http://schemas.microsoft.com/office/drawing/2014/main" val="1459067500"/>
                    </a:ext>
                  </a:extLst>
                </a:gridCol>
              </a:tblGrid>
              <a:tr h="537736">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Test ID</a:t>
                      </a:r>
                      <a:endParaRPr lang="en-GB"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Chức năng</a:t>
                      </a:r>
                      <a:endParaRPr lang="vi-VN"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Mô tả</a:t>
                      </a:r>
                      <a:endParaRPr lang="vi-VN"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Dữ liệu test</a:t>
                      </a:r>
                      <a:endParaRPr lang="en-GB"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Kết quả mong muốn</a:t>
                      </a:r>
                      <a:endParaRPr lang="en-GB"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sz="1800" b="1" smtClean="0">
                          <a:effectLst/>
                          <a:latin typeface="Times New Roman" panose="02020603050405020304" pitchFamily="18" charset="0"/>
                          <a:cs typeface="Times New Roman" panose="02020603050405020304" pitchFamily="18" charset="0"/>
                        </a:rPr>
                        <a:t>Ghi chú</a:t>
                      </a:r>
                      <a:endParaRPr lang="en-GB" sz="1800" b="1">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628522478"/>
                  </a:ext>
                </a:extLst>
              </a:tr>
              <a:tr h="932588">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cs typeface="Times New Roman" panose="02020603050405020304" pitchFamily="18" charset="0"/>
                        </a:rPr>
                        <a:t>TC_BH1</a:t>
                      </a:r>
                      <a:endParaRPr lang="en-GB" sz="1800">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cs typeface="Times New Roman" panose="02020603050405020304" pitchFamily="18" charset="0"/>
                        </a:rPr>
                        <a:t>Tạo hoá đơn</a:t>
                      </a:r>
                      <a:endParaRPr lang="vi-VN" sz="1800">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cs typeface="Times New Roman" panose="02020603050405020304" pitchFamily="18" charset="0"/>
                        </a:rPr>
                        <a:t>Tìm kiếm sản phẩm để thêm vào hoá đơn bằng mã sản phẩm</a:t>
                      </a:r>
                      <a:endParaRPr lang="vi-VN" sz="1800">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cs typeface="Times New Roman" panose="02020603050405020304" pitchFamily="18" charset="0"/>
                        </a:rPr>
                        <a:t>“S”</a:t>
                      </a:r>
                      <a:endParaRPr lang="en-GB" sz="1800">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cs typeface="Times New Roman" panose="02020603050405020304" pitchFamily="18" charset="0"/>
                        </a:rPr>
                        <a:t>Hiển thị danh sách những sách hoặc văn phòng phẩm có mã sản phẩm chứa “S”</a:t>
                      </a:r>
                      <a:endParaRPr lang="en-GB" sz="1800">
                        <a:effectLst/>
                        <a:latin typeface="Times New Roman" panose="02020603050405020304" pitchFamily="18" charset="0"/>
                        <a:cs typeface="Times New Roman" panose="02020603050405020304" pitchFamily="18" charset="0"/>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8052979"/>
                  </a:ext>
                </a:extLst>
              </a:tr>
              <a:tr h="932588">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TC_BH2</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Tìm kiếm sản phẩm để thêm vào hoá đơn bằng tên sản phẩm</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“A”</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Hiển thị danh sách những sách hoặc văn phòng phẩm có tên sản phẩm chứa “A”</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0455918"/>
                  </a:ext>
                </a:extLst>
              </a:tr>
              <a:tr h="1213446">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TC_BH3</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Thêm sản phẩm vào giỏ hàng nhưng không chọn sản phẩm mà bấm “Thêm”</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Hiển thị thông báo “Vui lòng chọn sản phẩm”</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610199"/>
                  </a:ext>
                </a:extLst>
              </a:tr>
              <a:tr h="511304">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TC_BH4</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Thêm sản phẩm vào giỏ hàng</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“1”</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Sản phẩm sẽ được đưa vào giỏ hàng</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257453"/>
                  </a:ext>
                </a:extLst>
              </a:tr>
              <a:tr h="511304">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TC_BH5</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Thêm sản phẩm vào giỏ hàng</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“-1”</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Hiển thị thông báo số lượng không hợp lệ</a:t>
                      </a:r>
                      <a:endParaRPr lang="vi-VN"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44461" marR="44461" marT="44461" marB="44461">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630047"/>
                  </a:ext>
                </a:extLst>
              </a:tr>
            </a:tbl>
          </a:graphicData>
        </a:graphic>
      </p:graphicFrame>
      <p:sp>
        <p:nvSpPr>
          <p:cNvPr id="12" name="Title 1">
            <a:extLst>
              <a:ext uri="{FF2B5EF4-FFF2-40B4-BE49-F238E27FC236}">
                <a16:creationId xmlns:a16="http://schemas.microsoft.com/office/drawing/2014/main" id="{A7E4FAB8-A53B-4924-AA5F-0823607C10D4}"/>
              </a:ext>
            </a:extLst>
          </p:cNvPr>
          <p:cNvSpPr txBox="1">
            <a:spLocks/>
          </p:cNvSpPr>
          <p:nvPr/>
        </p:nvSpPr>
        <p:spPr>
          <a:xfrm>
            <a:off x="471054" y="701139"/>
            <a:ext cx="7924800" cy="6176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2400" b="1" smtClean="0"/>
              <a:t>Chức năng tạo hóa đơn</a:t>
            </a:r>
            <a:endParaRPr lang="en-US" sz="2400" b="1" dirty="0" err="1"/>
          </a:p>
        </p:txBody>
      </p:sp>
    </p:spTree>
    <p:extLst>
      <p:ext uri="{BB962C8B-B14F-4D97-AF65-F5344CB8AC3E}">
        <p14:creationId xmlns:p14="http://schemas.microsoft.com/office/powerpoint/2010/main" val="1414736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E4FAB8-A53B-4924-AA5F-0823607C10D4}"/>
              </a:ext>
            </a:extLst>
          </p:cNvPr>
          <p:cNvSpPr>
            <a:spLocks noGrp="1"/>
          </p:cNvSpPr>
          <p:nvPr>
            <p:ph type="title"/>
          </p:nvPr>
        </p:nvSpPr>
        <p:spPr>
          <a:xfrm>
            <a:off x="359786" y="139748"/>
            <a:ext cx="9042832" cy="617634"/>
          </a:xfrm>
        </p:spPr>
        <p:txBody>
          <a:bodyPr vert="horz" lIns="91440" tIns="45720" rIns="91440" bIns="45720" rtlCol="0" anchor="ctr">
            <a:normAutofit fontScale="90000"/>
          </a:bodyPr>
          <a:lstStyle/>
          <a:p>
            <a:r>
              <a:rPr lang="vi-VN" sz="5400" b="1" smtClean="0"/>
              <a:t>KIỂM THỬ</a:t>
            </a:r>
            <a:endParaRPr lang="en-US" sz="5400" b="1" dirty="0" err="1"/>
          </a:p>
        </p:txBody>
      </p:sp>
      <p:sp>
        <p:nvSpPr>
          <p:cNvPr id="11" name="Hộp Văn bản 10">
            <a:extLst>
              <a:ext uri="{FF2B5EF4-FFF2-40B4-BE49-F238E27FC236}">
                <a16:creationId xmlns:a16="http://schemas.microsoft.com/office/drawing/2014/main" id="{0EE22107-A9F2-4333-90DA-3C9B3269C1AE}"/>
              </a:ext>
            </a:extLst>
          </p:cNvPr>
          <p:cNvSpPr txBox="1"/>
          <p:nvPr/>
        </p:nvSpPr>
        <p:spPr>
          <a:xfrm>
            <a:off x="1069848" y="2121408"/>
            <a:ext cx="4773168" cy="405079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Aft>
                <a:spcPts val="600"/>
              </a:spcAft>
              <a:buClr>
                <a:schemeClr val="accent1">
                  <a:lumMod val="75000"/>
                </a:schemeClr>
              </a:buClr>
              <a:buSzPct val="85000"/>
            </a:pPr>
            <a:endParaRPr lang="en-US" sz="2400" dirty="0">
              <a:cs typeface="Arial"/>
            </a:endParaRPr>
          </a:p>
        </p:txBody>
      </p:sp>
      <p:sp>
        <p:nvSpPr>
          <p:cNvPr id="12" name="Title 1">
            <a:extLst>
              <a:ext uri="{FF2B5EF4-FFF2-40B4-BE49-F238E27FC236}">
                <a16:creationId xmlns:a16="http://schemas.microsoft.com/office/drawing/2014/main" id="{A7E4FAB8-A53B-4924-AA5F-0823607C10D4}"/>
              </a:ext>
            </a:extLst>
          </p:cNvPr>
          <p:cNvSpPr txBox="1">
            <a:spLocks/>
          </p:cNvSpPr>
          <p:nvPr/>
        </p:nvSpPr>
        <p:spPr>
          <a:xfrm>
            <a:off x="254524" y="701139"/>
            <a:ext cx="8141330" cy="6176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2400" b="1" smtClean="0"/>
              <a:t>Chức năng tạo hóa đơn</a:t>
            </a:r>
            <a:endParaRPr lang="en-US" sz="2400" b="1" dirty="0" err="1"/>
          </a:p>
        </p:txBody>
      </p:sp>
      <p:graphicFrame>
        <p:nvGraphicFramePr>
          <p:cNvPr id="3" name="Table 2"/>
          <p:cNvGraphicFramePr>
            <a:graphicFrameLocks noGrp="1"/>
          </p:cNvGraphicFramePr>
          <p:nvPr>
            <p:extLst>
              <p:ext uri="{D42A27DB-BD31-4B8C-83A1-F6EECF244321}">
                <p14:modId xmlns:p14="http://schemas.microsoft.com/office/powerpoint/2010/main" val="4147175159"/>
              </p:ext>
            </p:extLst>
          </p:nvPr>
        </p:nvGraphicFramePr>
        <p:xfrm>
          <a:off x="254524" y="1318772"/>
          <a:ext cx="11802358" cy="5482649"/>
        </p:xfrm>
        <a:graphic>
          <a:graphicData uri="http://schemas.openxmlformats.org/drawingml/2006/table">
            <a:tbl>
              <a:tblPr/>
              <a:tblGrid>
                <a:gridCol w="1242355">
                  <a:extLst>
                    <a:ext uri="{9D8B030D-6E8A-4147-A177-3AD203B41FA5}">
                      <a16:colId xmlns:a16="http://schemas.microsoft.com/office/drawing/2014/main" val="3534245710"/>
                    </a:ext>
                  </a:extLst>
                </a:gridCol>
                <a:gridCol w="1767963">
                  <a:extLst>
                    <a:ext uri="{9D8B030D-6E8A-4147-A177-3AD203B41FA5}">
                      <a16:colId xmlns:a16="http://schemas.microsoft.com/office/drawing/2014/main" val="2884731996"/>
                    </a:ext>
                  </a:extLst>
                </a:gridCol>
                <a:gridCol w="2618648">
                  <a:extLst>
                    <a:ext uri="{9D8B030D-6E8A-4147-A177-3AD203B41FA5}">
                      <a16:colId xmlns:a16="http://schemas.microsoft.com/office/drawing/2014/main" val="248541937"/>
                    </a:ext>
                  </a:extLst>
                </a:gridCol>
                <a:gridCol w="1936649">
                  <a:extLst>
                    <a:ext uri="{9D8B030D-6E8A-4147-A177-3AD203B41FA5}">
                      <a16:colId xmlns:a16="http://schemas.microsoft.com/office/drawing/2014/main" val="2399199577"/>
                    </a:ext>
                  </a:extLst>
                </a:gridCol>
                <a:gridCol w="3456291">
                  <a:extLst>
                    <a:ext uri="{9D8B030D-6E8A-4147-A177-3AD203B41FA5}">
                      <a16:colId xmlns:a16="http://schemas.microsoft.com/office/drawing/2014/main" val="4168510197"/>
                    </a:ext>
                  </a:extLst>
                </a:gridCol>
                <a:gridCol w="780452">
                  <a:extLst>
                    <a:ext uri="{9D8B030D-6E8A-4147-A177-3AD203B41FA5}">
                      <a16:colId xmlns:a16="http://schemas.microsoft.com/office/drawing/2014/main" val="3729235345"/>
                    </a:ext>
                  </a:extLst>
                </a:gridCol>
              </a:tblGrid>
              <a:tr h="589676">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Test ID</a:t>
                      </a:r>
                      <a:endParaRPr lang="en-GB"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Chức năng</a:t>
                      </a:r>
                      <a:endParaRPr lang="vi-VN"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Mô tả</a:t>
                      </a:r>
                      <a:endParaRPr lang="en-GB"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Dữ liệu test</a:t>
                      </a:r>
                      <a:endParaRPr lang="en-GB"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Kết quả mong muốn</a:t>
                      </a:r>
                      <a:endParaRPr lang="vi-VN"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1200"/>
                        </a:spcBef>
                        <a:spcAft>
                          <a:spcPts val="600"/>
                        </a:spcAft>
                      </a:pPr>
                      <a:r>
                        <a:rPr lang="vi-VN" b="1" smtClean="0">
                          <a:latin typeface="Times New Roman" panose="02020603050405020304" pitchFamily="18" charset="0"/>
                          <a:cs typeface="Times New Roman" panose="02020603050405020304" pitchFamily="18" charset="0"/>
                        </a:rPr>
                        <a:t>Ghi chú</a:t>
                      </a:r>
                      <a:endParaRPr lang="en-GB" b="1">
                        <a:latin typeface="Times New Roman" panose="02020603050405020304" pitchFamily="18" charset="0"/>
                        <a:cs typeface="Times New Roman" panose="02020603050405020304" pitchFamily="18" charset="0"/>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999978770"/>
                  </a:ext>
                </a:extLst>
              </a:tr>
              <a:tr h="589676">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TC_BH6</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Thêm sản phẩm vào giỏ hàng</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Không nhập gì</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Hiển thị thông báo “Vui lòng nhập số lượng”</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102965"/>
                  </a:ext>
                </a:extLst>
              </a:tr>
              <a:tr h="1117560">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TC_BH7</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Không nhập số điện thoại khách hàng nhưng bấm Tìm/Thanh toán/ Thêm hàng chờ</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Hiển thị thông báo “Vui lòng nhập số điện thoại khách hàng”</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342249"/>
                  </a:ext>
                </a:extLst>
              </a:tr>
              <a:tr h="1107669">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TC_BH8</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Nhập số điện thoại khách hàng chưa có trong danh sách khách hàng</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“0344853933”</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Hiển thị thông báo “Không tìm thấy khách hàng vui lòng thêm khách hàng mới” đồng thời hiển thị Form để thêm khách hàng mới</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2595180"/>
                  </a:ext>
                </a:extLst>
              </a:tr>
              <a:tr h="988229">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TC_BH9</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Nhập số điện thoại khách hàng đã có sẵn trong danh sách khách hàng</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“0368983043”</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Hiển thị tên khách hàng dưới field tên khách hàng</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993180"/>
                  </a:ext>
                </a:extLst>
              </a:tr>
              <a:tr h="858898">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TC_BH10</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Tạo hoá đơn</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Xoá bớt sản phẩm ra khỏi giỏ hàng nhưng không nhập số lượng</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vi-VN" sz="1800" b="0" i="0" u="none" strike="noStrike">
                          <a:solidFill>
                            <a:srgbClr val="000000"/>
                          </a:solidFill>
                          <a:effectLst/>
                          <a:latin typeface="Times New Roman" panose="02020603050405020304" pitchFamily="18" charset="0"/>
                        </a:rPr>
                        <a:t>Hiển thị thông báo “Vui lòng nhập số lượng cần xoá”</a:t>
                      </a:r>
                      <a:endParaRPr lang="vi-VN"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600"/>
                        </a:spcAft>
                      </a:pPr>
                      <a:r>
                        <a:rPr lang="en-GB" sz="1800" b="0" i="0" u="none" strike="noStrike">
                          <a:solidFill>
                            <a:srgbClr val="000000"/>
                          </a:solidFill>
                          <a:effectLst/>
                          <a:latin typeface="Times New Roman" panose="02020603050405020304" pitchFamily="18" charset="0"/>
                        </a:rPr>
                        <a:t> </a:t>
                      </a:r>
                      <a:endParaRPr lang="en-GB" sz="1800">
                        <a:effectLst/>
                      </a:endParaRPr>
                    </a:p>
                  </a:txBody>
                  <a:tcPr marL="37962" marR="37962" marT="37962" marB="37962">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9971584"/>
                  </a:ext>
                </a:extLst>
              </a:tr>
            </a:tbl>
          </a:graphicData>
        </a:graphic>
      </p:graphicFrame>
      <p:sp>
        <p:nvSpPr>
          <p:cNvPr id="4" name="Rectangle 1"/>
          <p:cNvSpPr>
            <a:spLocks noChangeArrowheads="1"/>
          </p:cNvSpPr>
          <p:nvPr/>
        </p:nvSpPr>
        <p:spPr bwMode="auto">
          <a:xfrm>
            <a:off x="3497263" y="26988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787583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2" name="Rectangle 1"/>
          <p:cNvSpPr/>
          <p:nvPr/>
        </p:nvSpPr>
        <p:spPr>
          <a:xfrm>
            <a:off x="343416" y="946178"/>
            <a:ext cx="11057401" cy="6430543"/>
          </a:xfrm>
          <a:prstGeom prst="rect">
            <a:avLst/>
          </a:prstGeom>
        </p:spPr>
        <p:txBody>
          <a:bodyPr wrap="square">
            <a:spAutoFit/>
          </a:bodyPr>
          <a:lstStyle/>
          <a:p>
            <a:pPr>
              <a:lnSpc>
                <a:spcPct val="107000"/>
              </a:lnSpc>
              <a:spcAft>
                <a:spcPts val="800"/>
              </a:spcAft>
            </a:pPr>
            <a:r>
              <a:rPr lang="en-US" sz="4400" b="1">
                <a:latin typeface="Calibri" panose="020F0502020204030204" pitchFamily="34" charset="0"/>
                <a:ea typeface="Calibri" panose="020F0502020204030204" pitchFamily="34" charset="0"/>
                <a:cs typeface="Times New Roman" panose="02020603050405020304" pitchFamily="18" charset="0"/>
              </a:rPr>
              <a:t>1. Lý do </a:t>
            </a:r>
            <a:endParaRPr lang="en-GB" sz="4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600" b="1" smtClean="0">
                <a:latin typeface="Calibri" panose="020F0502020204030204" pitchFamily="34" charset="0"/>
                <a:ea typeface="Calibri" panose="020F0502020204030204" pitchFamily="34" charset="0"/>
                <a:cs typeface="Times New Roman" panose="02020603050405020304" pitchFamily="18" charset="0"/>
              </a:rPr>
              <a:t>-</a:t>
            </a:r>
            <a:r>
              <a:rPr lang="vi-VN" sz="3600" b="1" smtClean="0">
                <a:latin typeface="Calibri" panose="020F0502020204030204" pitchFamily="34" charset="0"/>
                <a:ea typeface="Calibri" panose="020F0502020204030204" pitchFamily="34" charset="0"/>
                <a:cs typeface="Times New Roman" panose="02020603050405020304" pitchFamily="18" charset="0"/>
              </a:rPr>
              <a:t> </a:t>
            </a:r>
            <a:r>
              <a:rPr lang="en-US" sz="3600" b="1" smtClean="0">
                <a:latin typeface="Calibri" panose="020F0502020204030204" pitchFamily="34" charset="0"/>
                <a:ea typeface="Calibri" panose="020F0502020204030204" pitchFamily="34" charset="0"/>
                <a:cs typeface="Times New Roman" panose="02020603050405020304" pitchFamily="18" charset="0"/>
              </a:rPr>
              <a:t>Về </a:t>
            </a:r>
            <a:r>
              <a:rPr lang="en-US" sz="3600" b="1">
                <a:latin typeface="Calibri" panose="020F0502020204030204" pitchFamily="34" charset="0"/>
                <a:ea typeface="Calibri" panose="020F0502020204030204" pitchFamily="34" charset="0"/>
                <a:cs typeface="Times New Roman" panose="02020603050405020304" pitchFamily="18" charset="0"/>
              </a:rPr>
              <a:t>vốn: </a:t>
            </a:r>
            <a:endParaRPr lang="en-GB" sz="36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600">
                <a:latin typeface="Calibri" panose="020F0502020204030204" pitchFamily="34" charset="0"/>
                <a:ea typeface="Calibri" panose="020F0502020204030204" pitchFamily="34" charset="0"/>
                <a:cs typeface="Times New Roman" panose="02020603050405020304" pitchFamily="18" charset="0"/>
              </a:rPr>
              <a:t>+ Không cần quá nhiều vốn, chỉ cần một số vốn nho nhỏ</a:t>
            </a:r>
            <a:r>
              <a:rPr lang="en-US" sz="3600" smtClean="0">
                <a:latin typeface="Calibri" panose="020F0502020204030204" pitchFamily="34" charset="0"/>
                <a:ea typeface="Calibri" panose="020F0502020204030204" pitchFamily="34" charset="0"/>
                <a:cs typeface="Times New Roman" panose="02020603050405020304" pitchFamily="18" charset="0"/>
              </a:rPr>
              <a:t>, </a:t>
            </a:r>
            <a:r>
              <a:rPr lang="en-US" sz="3600">
                <a:latin typeface="Calibri" panose="020F0502020204030204" pitchFamily="34" charset="0"/>
                <a:ea typeface="Calibri" panose="020F0502020204030204" pitchFamily="34" charset="0"/>
                <a:cs typeface="Times New Roman" panose="02020603050405020304" pitchFamily="18" charset="0"/>
              </a:rPr>
              <a:t>có thể kết hợp với các kênh bán hàng online để mở hiệu sách online, giới thiệu sản phẩm và bán hàng trên mạng như bán sách trên Tiki.</a:t>
            </a:r>
            <a:endParaRPr lang="en-GB" sz="36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600">
                <a:latin typeface="Calibri" panose="020F0502020204030204" pitchFamily="34" charset="0"/>
                <a:ea typeface="Calibri" panose="020F0502020204030204" pitchFamily="34" charset="0"/>
                <a:cs typeface="Times New Roman" panose="02020603050405020304" pitchFamily="18" charset="0"/>
              </a:rPr>
              <a:t>+ Thông qua các phương tiện truyền thông, có thể giới thiệu sách của mình đang có những sản phẩm, những sách gì đang hot,…</a:t>
            </a:r>
            <a:endParaRPr lang="en-GB" sz="36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8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53294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4965462"/>
          </a:xfrm>
          <a:prstGeom prst="rect">
            <a:avLst/>
          </a:prstGeom>
        </p:spPr>
        <p:txBody>
          <a:bodyPr wrap="square">
            <a:spAutoFit/>
          </a:bodyPr>
          <a:lstStyle/>
          <a:p>
            <a:pPr>
              <a:spcAft>
                <a:spcPts val="800"/>
              </a:spcAft>
            </a:pPr>
            <a:r>
              <a:rPr lang="en-US" sz="4000" b="1">
                <a:latin typeface="Calibri" panose="020F0502020204030204" pitchFamily="34" charset="0"/>
                <a:ea typeface="Calibri" panose="020F0502020204030204" pitchFamily="34" charset="0"/>
                <a:cs typeface="Times New Roman" panose="02020603050405020304" pitchFamily="18" charset="0"/>
              </a:rPr>
              <a:t>1. Lý do </a:t>
            </a:r>
            <a:endParaRPr lang="en-GB" sz="40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3600" b="1" smtClean="0"/>
              <a:t>- </a:t>
            </a:r>
            <a:r>
              <a:rPr lang="en-US" sz="3600" b="1"/>
              <a:t>Về diện tích mặt bằng:</a:t>
            </a:r>
            <a:r>
              <a:rPr lang="en-US" sz="3600"/>
              <a:t> Có thể xây dựng không gian, thiết kế nhà sách nhỏ, hẹp để giảm chi phí mặt bằng, có thể kết hợp với các hình thức kinh doanh khác chẳng hạn như bán quà lưu niệm, thậm chí là đồ uống, café,..</a:t>
            </a:r>
            <a:endParaRPr lang="en-GB" sz="3600"/>
          </a:p>
        </p:txBody>
      </p:sp>
    </p:spTree>
    <p:extLst>
      <p:ext uri="{BB962C8B-B14F-4D97-AF65-F5344CB8AC3E}">
        <p14:creationId xmlns:p14="http://schemas.microsoft.com/office/powerpoint/2010/main" val="12901603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5088573"/>
          </a:xfrm>
          <a:prstGeom prst="rect">
            <a:avLst/>
          </a:prstGeom>
        </p:spPr>
        <p:txBody>
          <a:bodyPr wrap="square">
            <a:spAutoFit/>
          </a:bodyPr>
          <a:lstStyle/>
          <a:p>
            <a:pPr>
              <a:spcAft>
                <a:spcPts val="800"/>
              </a:spcAft>
            </a:pPr>
            <a:r>
              <a:rPr lang="en-US" sz="4800" b="1">
                <a:latin typeface="Calibri" panose="020F0502020204030204" pitchFamily="34" charset="0"/>
                <a:ea typeface="Calibri" panose="020F0502020204030204" pitchFamily="34" charset="0"/>
                <a:cs typeface="Times New Roman" panose="02020603050405020304" pitchFamily="18" charset="0"/>
              </a:rPr>
              <a:t>1. Lý do </a:t>
            </a:r>
            <a:endParaRPr lang="en-GB" sz="48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3600" b="1" smtClean="0"/>
              <a:t>- Về </a:t>
            </a:r>
            <a:r>
              <a:rPr lang="en-US" sz="3600" b="1"/>
              <a:t>xu hướng:</a:t>
            </a:r>
            <a:r>
              <a:rPr lang="en-US" sz="3600"/>
              <a:t> Xu hướng đọc sách in đang dần quay trở lại, khiến việc mở hiệu sách là một ý tưởng kinh doanh tuyệt vời, giúp kinh doanh trên chính sở thích đọc sách và khả năng quản lý bán hàng của bản thân</a:t>
            </a:r>
            <a:r>
              <a:rPr lang="en-US" sz="3600" smtClean="0"/>
              <a:t>.</a:t>
            </a:r>
            <a:endParaRPr lang="en-GB" sz="3600"/>
          </a:p>
        </p:txBody>
      </p:sp>
    </p:spTree>
    <p:extLst>
      <p:ext uri="{BB962C8B-B14F-4D97-AF65-F5344CB8AC3E}">
        <p14:creationId xmlns:p14="http://schemas.microsoft.com/office/powerpoint/2010/main" val="7911427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6535122"/>
          </a:xfrm>
          <a:prstGeom prst="rect">
            <a:avLst/>
          </a:prstGeom>
        </p:spPr>
        <p:txBody>
          <a:bodyPr wrap="square">
            <a:spAutoFit/>
          </a:bodyPr>
          <a:lstStyle/>
          <a:p>
            <a:pPr>
              <a:spcAft>
                <a:spcPts val="800"/>
              </a:spcAft>
            </a:pPr>
            <a:r>
              <a:rPr lang="en-US" sz="4800" b="1">
                <a:latin typeface="Calibri" panose="020F0502020204030204" pitchFamily="34" charset="0"/>
                <a:ea typeface="Calibri" panose="020F0502020204030204" pitchFamily="34" charset="0"/>
                <a:cs typeface="Times New Roman" panose="02020603050405020304" pitchFamily="18" charset="0"/>
              </a:rPr>
              <a:t>1. Lý do </a:t>
            </a:r>
            <a:endParaRPr lang="en-GB" sz="48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3600" b="1"/>
              <a:t>-  Về nguồn sản phẩm: </a:t>
            </a:r>
            <a:endParaRPr lang="en-GB" sz="3600"/>
          </a:p>
          <a:p>
            <a:pPr>
              <a:lnSpc>
                <a:spcPct val="150000"/>
              </a:lnSpc>
            </a:pPr>
            <a:r>
              <a:rPr lang="vi-VN" sz="3600" smtClean="0"/>
              <a:t>    </a:t>
            </a:r>
            <a:r>
              <a:rPr lang="en-US" sz="3600" smtClean="0"/>
              <a:t>+ </a:t>
            </a:r>
            <a:r>
              <a:rPr lang="vi-VN" sz="3600" smtClean="0"/>
              <a:t>	</a:t>
            </a:r>
            <a:r>
              <a:rPr lang="en-US" sz="3600" smtClean="0"/>
              <a:t>Công </a:t>
            </a:r>
            <a:r>
              <a:rPr lang="en-US" sz="3600"/>
              <a:t>nghệ thông tin là cách đưa mọi người đến gần với nhau hơn. Nhờ có chúng mà ta có thể đăng bài tìm mua, tìm kiếm nguồn hàng nhập sách, thu gom được những quyển sách chất lượng từ những cá nhân không muốn sở hữu chúng nữa.</a:t>
            </a:r>
            <a:endParaRPr lang="en-GB" sz="3600"/>
          </a:p>
          <a:p>
            <a:endParaRPr lang="en-GB" sz="4000"/>
          </a:p>
        </p:txBody>
      </p:sp>
    </p:spTree>
    <p:extLst>
      <p:ext uri="{BB962C8B-B14F-4D97-AF65-F5344CB8AC3E}">
        <p14:creationId xmlns:p14="http://schemas.microsoft.com/office/powerpoint/2010/main" val="23145297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6750566"/>
          </a:xfrm>
          <a:prstGeom prst="rect">
            <a:avLst/>
          </a:prstGeom>
        </p:spPr>
        <p:txBody>
          <a:bodyPr wrap="square">
            <a:spAutoFit/>
          </a:bodyPr>
          <a:lstStyle/>
          <a:p>
            <a:pPr>
              <a:spcAft>
                <a:spcPts val="800"/>
              </a:spcAft>
            </a:pPr>
            <a:r>
              <a:rPr lang="en-US" sz="4800" b="1">
                <a:latin typeface="Calibri" panose="020F0502020204030204" pitchFamily="34" charset="0"/>
                <a:ea typeface="Calibri" panose="020F0502020204030204" pitchFamily="34" charset="0"/>
                <a:cs typeface="Times New Roman" panose="02020603050405020304" pitchFamily="18" charset="0"/>
              </a:rPr>
              <a:t>1. Lý do </a:t>
            </a:r>
            <a:endParaRPr lang="en-GB" sz="48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3600" b="1"/>
              <a:t>Về nghiệp vụ quản lý:</a:t>
            </a:r>
            <a:endParaRPr lang="en-GB" sz="3600"/>
          </a:p>
          <a:p>
            <a:pPr>
              <a:lnSpc>
                <a:spcPct val="150000"/>
              </a:lnSpc>
            </a:pPr>
            <a:r>
              <a:rPr lang="en-US" sz="3600"/>
              <a:t>-Có sự hỗ trợ của phần mềm giúp:</a:t>
            </a:r>
            <a:endParaRPr lang="en-GB" sz="3600"/>
          </a:p>
          <a:p>
            <a:pPr>
              <a:lnSpc>
                <a:spcPct val="150000"/>
              </a:lnSpc>
            </a:pPr>
            <a:r>
              <a:rPr lang="en-US" sz="3600"/>
              <a:t>+ Tự động hóa được quy trình làm việc</a:t>
            </a:r>
            <a:endParaRPr lang="en-GB" sz="3600"/>
          </a:p>
          <a:p>
            <a:pPr>
              <a:lnSpc>
                <a:spcPct val="150000"/>
              </a:lnSpc>
            </a:pPr>
            <a:r>
              <a:rPr lang="en-US" sz="3600"/>
              <a:t>+ Theo dõi tiến độ công việc hiệu quả</a:t>
            </a:r>
            <a:endParaRPr lang="en-GB" sz="3600"/>
          </a:p>
          <a:p>
            <a:pPr>
              <a:lnSpc>
                <a:spcPct val="150000"/>
              </a:lnSpc>
            </a:pPr>
            <a:r>
              <a:rPr lang="en-US" sz="3600"/>
              <a:t>+ Nâng cao năng suất</a:t>
            </a:r>
            <a:endParaRPr lang="en-GB" sz="3600"/>
          </a:p>
          <a:p>
            <a:pPr>
              <a:lnSpc>
                <a:spcPct val="150000"/>
              </a:lnSpc>
            </a:pPr>
            <a:r>
              <a:rPr lang="en-US" sz="3600"/>
              <a:t>+ Giảm đáng kể nguồn nhân lực, thời gian</a:t>
            </a:r>
            <a:endParaRPr lang="en-GB" sz="3600"/>
          </a:p>
          <a:p>
            <a:pPr>
              <a:lnSpc>
                <a:spcPct val="150000"/>
              </a:lnSpc>
            </a:pPr>
            <a:endParaRPr lang="en-GB" sz="3600"/>
          </a:p>
        </p:txBody>
      </p:sp>
    </p:spTree>
    <p:extLst>
      <p:ext uri="{BB962C8B-B14F-4D97-AF65-F5344CB8AC3E}">
        <p14:creationId xmlns:p14="http://schemas.microsoft.com/office/powerpoint/2010/main" val="3016040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5806654"/>
          </a:xfrm>
          <a:prstGeom prst="rect">
            <a:avLst/>
          </a:prstGeom>
        </p:spPr>
        <p:txBody>
          <a:bodyPr wrap="square">
            <a:spAutoFit/>
          </a:bodyPr>
          <a:lstStyle/>
          <a:p>
            <a:pPr>
              <a:lnSpc>
                <a:spcPct val="150000"/>
              </a:lnSpc>
            </a:pPr>
            <a:r>
              <a:rPr lang="en-US" sz="3600" b="1"/>
              <a:t>2. Mục tiêu </a:t>
            </a:r>
            <a:endParaRPr lang="en-GB" sz="3600"/>
          </a:p>
          <a:p>
            <a:pPr>
              <a:lnSpc>
                <a:spcPct val="150000"/>
              </a:lnSpc>
            </a:pPr>
            <a:r>
              <a:rPr lang="en-US" sz="3600"/>
              <a:t>Tạo ra một hiệu sách và nền tảng quảng bá được sản phẩm của hiệu sách, nâng tầm văn hóa đọc đối với người Việt Nam hiện nay.</a:t>
            </a:r>
            <a:endParaRPr lang="en-GB" sz="3600"/>
          </a:p>
          <a:p>
            <a:pPr>
              <a:lnSpc>
                <a:spcPct val="150000"/>
              </a:lnSpc>
            </a:pPr>
            <a:r>
              <a:rPr lang="en-US" sz="3600"/>
              <a:t>Nguồn vốn: Nguồn vốn chủ sở hữu</a:t>
            </a:r>
            <a:endParaRPr lang="en-GB" sz="3600"/>
          </a:p>
          <a:p>
            <a:pPr>
              <a:lnSpc>
                <a:spcPct val="150000"/>
              </a:lnSpc>
            </a:pPr>
            <a:r>
              <a:rPr lang="en-US" sz="3600"/>
              <a:t>Kinh phí nguồn vốn: 300.000.000đ</a:t>
            </a:r>
            <a:endParaRPr lang="en-GB" sz="3600"/>
          </a:p>
          <a:p>
            <a:pPr>
              <a:lnSpc>
                <a:spcPct val="150000"/>
              </a:lnSpc>
            </a:pPr>
            <a:endParaRPr lang="en-GB" sz="3600"/>
          </a:p>
        </p:txBody>
      </p:sp>
    </p:spTree>
    <p:extLst>
      <p:ext uri="{BB962C8B-B14F-4D97-AF65-F5344CB8AC3E}">
        <p14:creationId xmlns:p14="http://schemas.microsoft.com/office/powerpoint/2010/main" val="2127965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3" descr="Ảnh có chứa văn bản&#10;&#10;Mô tả được tự động tạo">
            <a:extLst>
              <a:ext uri="{FF2B5EF4-FFF2-40B4-BE49-F238E27FC236}">
                <a16:creationId xmlns:a16="http://schemas.microsoft.com/office/drawing/2014/main" id="{0086DEDA-4CD7-4318-846C-68E70F74F5FE}"/>
              </a:ext>
            </a:extLst>
          </p:cNvPr>
          <p:cNvPicPr>
            <a:picLocks noChangeAspect="1"/>
          </p:cNvPicPr>
          <p:nvPr/>
        </p:nvPicPr>
        <p:blipFill>
          <a:blip r:embed="rId2">
            <a:extLst>
              <a:ext uri="{BEBA8EAE-BF5A-486C-A8C5-ECC9F3942E4B}">
                <a14:imgProps xmlns:a14="http://schemas.microsoft.com/office/drawing/2010/main">
                  <a14:imgLayer r:embed="rId3">
                    <a14:imgEffect>
                      <a14:artisticCement/>
                    </a14:imgEffect>
                    <a14:imgEffect>
                      <a14:sharpenSoften amount="-50000"/>
                    </a14:imgEffect>
                  </a14:imgLayer>
                </a14:imgProps>
              </a:ext>
            </a:extLst>
          </a:blip>
          <a:stretch>
            <a:fillRect/>
          </a:stretch>
        </p:blipFill>
        <p:spPr>
          <a:xfrm>
            <a:off x="219987" y="0"/>
            <a:ext cx="11825052" cy="6651586"/>
          </a:xfrm>
          <a:prstGeom prst="chord">
            <a:avLst/>
          </a:prstGeom>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55B827AF-2A18-4502-B93E-81A174FFD2FC}"/>
              </a:ext>
            </a:extLst>
          </p:cNvPr>
          <p:cNvSpPr>
            <a:spLocks noGrp="1"/>
          </p:cNvSpPr>
          <p:nvPr>
            <p:ph type="title"/>
          </p:nvPr>
        </p:nvSpPr>
        <p:spPr>
          <a:xfrm>
            <a:off x="6827263" y="484632"/>
            <a:ext cx="4715807" cy="922928"/>
          </a:xfrm>
        </p:spPr>
        <p:txBody>
          <a:bodyPr vert="horz" lIns="91440" tIns="45720" rIns="91440" bIns="45720" rtlCol="0" anchor="ctr">
            <a:normAutofit/>
          </a:bodyPr>
          <a:lstStyle/>
          <a:p>
            <a:r>
              <a:rPr kumimoji="0" lang="en-US" altLang="vi-VN" b="1" u="sng" strike="noStrike" normalizeH="0" dirty="0" err="1">
                <a:ln>
                  <a:noFill/>
                </a:ln>
                <a:latin typeface="Bahnschrift SemiBold" panose="020B0502040204020203" pitchFamily="34" charset="0"/>
              </a:rPr>
              <a:t>Tổng</a:t>
            </a:r>
            <a:r>
              <a:rPr kumimoji="0" lang="en-US" altLang="vi-VN" b="1" u="sng" strike="noStrike" normalizeH="0" dirty="0">
                <a:ln>
                  <a:noFill/>
                </a:ln>
                <a:latin typeface="Bahnschrift SemiBold" panose="020B0502040204020203" pitchFamily="34" charset="0"/>
              </a:rPr>
              <a:t> </a:t>
            </a:r>
            <a:r>
              <a:rPr kumimoji="0" lang="en-US" altLang="vi-VN" b="1" u="sng" strike="noStrike" normalizeH="0" dirty="0" err="1">
                <a:ln>
                  <a:noFill/>
                </a:ln>
                <a:latin typeface="Bahnschrift SemiBold" panose="020B0502040204020203" pitchFamily="34" charset="0"/>
              </a:rPr>
              <a:t>quan</a:t>
            </a:r>
            <a:endParaRPr lang="en-US" b="1" u="sng" dirty="0">
              <a:latin typeface="Bahnschrift SemiBold" panose="020B0502040204020203" pitchFamily="34" charset="0"/>
            </a:endParaRPr>
          </a:p>
        </p:txBody>
      </p:sp>
      <p:pic>
        <p:nvPicPr>
          <p:cNvPr id="4" name="Hình ảnh 5">
            <a:extLst>
              <a:ext uri="{FF2B5EF4-FFF2-40B4-BE49-F238E27FC236}">
                <a16:creationId xmlns:a16="http://schemas.microsoft.com/office/drawing/2014/main" id="{91C3C16E-B7C2-49E1-BF7D-35FCF7124126}"/>
              </a:ext>
            </a:extLst>
          </p:cNvPr>
          <p:cNvPicPr>
            <a:picLocks noChangeAspect="1"/>
          </p:cNvPicPr>
          <p:nvPr/>
        </p:nvPicPr>
        <p:blipFill>
          <a:blip r:embed="rId4"/>
          <a:stretch>
            <a:fillRect/>
          </a:stretch>
        </p:blipFill>
        <p:spPr>
          <a:xfrm>
            <a:off x="335390" y="3937970"/>
            <a:ext cx="2713616" cy="2713616"/>
          </a:xfrm>
          <a:prstGeom prst="rect">
            <a:avLst/>
          </a:prstGeom>
        </p:spPr>
      </p:pic>
      <p:sp>
        <p:nvSpPr>
          <p:cNvPr id="11" name="TextBox 10">
            <a:extLst>
              <a:ext uri="{FF2B5EF4-FFF2-40B4-BE49-F238E27FC236}">
                <a16:creationId xmlns:a16="http://schemas.microsoft.com/office/drawing/2014/main" id="{99AEBE05-C3D7-4590-BE65-2625B09FD314}"/>
              </a:ext>
            </a:extLst>
          </p:cNvPr>
          <p:cNvSpPr txBox="1"/>
          <p:nvPr/>
        </p:nvSpPr>
        <p:spPr>
          <a:xfrm>
            <a:off x="146961" y="451857"/>
            <a:ext cx="6607276" cy="4050792"/>
          </a:xfrm>
          <a:prstGeom prst="rect">
            <a:avLst/>
          </a:prstGeom>
        </p:spPr>
        <p:txBody>
          <a:bodyPr vert="horz" lIns="91440" tIns="45720" rIns="91440" bIns="45720" rtlCol="0" anchor="t">
            <a:normAutofit/>
          </a:bodyPr>
          <a:lstStyle/>
          <a:p>
            <a:pPr indent="-182880" defTabSz="914400">
              <a:lnSpc>
                <a:spcPct val="90000"/>
              </a:lnSpc>
              <a:spcBef>
                <a:spcPts val="1400"/>
              </a:spcBef>
              <a:spcAft>
                <a:spcPts val="1400"/>
              </a:spcAft>
              <a:buClr>
                <a:schemeClr val="accent1">
                  <a:lumMod val="75000"/>
                </a:schemeClr>
              </a:buClr>
              <a:buSzPct val="85000"/>
              <a:buFont typeface="Wingdings" pitchFamily="2" charset="2"/>
              <a:buChar char="§"/>
            </a:pPr>
            <a:endParaRPr lang="en-US" dirty="0">
              <a:solidFill>
                <a:schemeClr val="bg1"/>
              </a:solidFill>
              <a:effectLst/>
            </a:endParaRPr>
          </a:p>
        </p:txBody>
      </p:sp>
      <p:sp>
        <p:nvSpPr>
          <p:cNvPr id="5" name="Rectangle 4">
            <a:extLst>
              <a:ext uri="{FF2B5EF4-FFF2-40B4-BE49-F238E27FC236}">
                <a16:creationId xmlns:a16="http://schemas.microsoft.com/office/drawing/2014/main" id="{5D960732-2C8D-4BE6-8655-150C4204B871}"/>
              </a:ext>
            </a:extLst>
          </p:cNvPr>
          <p:cNvSpPr/>
          <p:nvPr/>
        </p:nvSpPr>
        <p:spPr>
          <a:xfrm>
            <a:off x="4839128" y="1407560"/>
            <a:ext cx="7017482" cy="4808305"/>
          </a:xfrm>
          <a:prstGeom prst="rect">
            <a:avLst/>
          </a:prstGeom>
          <a:solidFill>
            <a:schemeClr val="bg1">
              <a:lumMod val="95000"/>
            </a:schemeClr>
          </a:solidFill>
          <a:effectLst>
            <a:outerShdw blurRad="50800" dist="38100" dir="87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4400">
              <a:spcBef>
                <a:spcPts val="1400"/>
              </a:spcBef>
              <a:spcAft>
                <a:spcPts val="1400"/>
              </a:spcAft>
              <a:buClr>
                <a:schemeClr val="accent1">
                  <a:lumMod val="75000"/>
                </a:schemeClr>
              </a:buClr>
              <a:buSzPct val="85000"/>
              <a:buFont typeface="Wingdings" panose="05000000000000000000" pitchFamily="2" charset="2"/>
              <a:buChar char="v"/>
            </a:pPr>
            <a:r>
              <a:rPr lang="en-US" sz="2000" err="1">
                <a:solidFill>
                  <a:srgbClr val="333333"/>
                </a:solidFill>
                <a:ea typeface="Times New Roman" panose="02020603050405020304" pitchFamily="18" charset="0"/>
              </a:rPr>
              <a:t>Ứng</a:t>
            </a:r>
            <a:r>
              <a:rPr lang="en-US" sz="2000">
                <a:solidFill>
                  <a:srgbClr val="333333"/>
                </a:solidFill>
                <a:ea typeface="Times New Roman" panose="02020603050405020304" pitchFamily="18" charset="0"/>
              </a:rPr>
              <a:t> </a:t>
            </a:r>
            <a:r>
              <a:rPr lang="en-US" sz="2000" smtClean="0">
                <a:solidFill>
                  <a:srgbClr val="333333"/>
                </a:solidFill>
                <a:ea typeface="Times New Roman" panose="02020603050405020304" pitchFamily="18" charset="0"/>
              </a:rPr>
              <a:t>dụng </a:t>
            </a:r>
            <a:r>
              <a:rPr lang="en-US" sz="2000" dirty="0" err="1">
                <a:solidFill>
                  <a:srgbClr val="333333"/>
                </a:solidFill>
                <a:ea typeface="Times New Roman" panose="02020603050405020304" pitchFamily="18" charset="0"/>
              </a:rPr>
              <a:t>được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tạo</a:t>
            </a:r>
            <a:r>
              <a:rPr lang="en-US" sz="2000" dirty="0">
                <a:solidFill>
                  <a:srgbClr val="333333"/>
                </a:solidFill>
                <a:ea typeface="Times New Roman" panose="02020603050405020304" pitchFamily="18" charset="0"/>
              </a:rPr>
              <a:t> ra </a:t>
            </a:r>
            <a:r>
              <a:rPr lang="en-US" sz="2000" dirty="0" err="1">
                <a:solidFill>
                  <a:srgbClr val="333333"/>
                </a:solidFill>
                <a:ea typeface="Times New Roman" panose="02020603050405020304" pitchFamily="18" charset="0"/>
              </a:rPr>
              <a:t>nhằm</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mục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đích</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giúp</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quản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lý</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công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việc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trong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hiệu</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một</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cách</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dễ</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dàng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nhanh</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chóng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tiện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lợi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Đối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với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các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đối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tượng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được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cấp</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quyền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sử</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dụng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ứng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dụng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điều</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tiên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quyết</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là</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phải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đăng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nhập</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vào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hệ</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thống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thành</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công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Mỗi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đối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tượng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sẽ</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có</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những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quyền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hạn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khác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nhau</a:t>
            </a:r>
            <a:endParaRPr lang="en-US" sz="2000" dirty="0">
              <a:solidFill>
                <a:srgbClr val="333333"/>
              </a:solidFill>
              <a:ea typeface="Times New Roman" panose="02020603050405020304" pitchFamily="18" charset="0"/>
            </a:endParaRPr>
          </a:p>
          <a:p>
            <a:pPr marL="342900" indent="-342900" defTabSz="914400">
              <a:spcBef>
                <a:spcPts val="1400"/>
              </a:spcBef>
              <a:spcAft>
                <a:spcPts val="1400"/>
              </a:spcAft>
              <a:buClr>
                <a:schemeClr val="accent1">
                  <a:lumMod val="75000"/>
                </a:schemeClr>
              </a:buClr>
              <a:buSzPct val="85000"/>
              <a:buFont typeface="Wingdings" panose="05000000000000000000" pitchFamily="2" charset="2"/>
              <a:buChar char="v"/>
            </a:pPr>
            <a:r>
              <a:rPr lang="en-US" sz="2000" dirty="0" err="1">
                <a:solidFill>
                  <a:srgbClr val="333333"/>
                </a:solidFill>
                <a:ea typeface="Times New Roman" panose="02020603050405020304" pitchFamily="18" charset="0"/>
              </a:rPr>
              <a:t>Với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giao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diện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thân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thiện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với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người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dùng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ứng</a:t>
            </a:r>
            <a:r>
              <a:rPr lang="en-US" sz="2000" dirty="0">
                <a:solidFill>
                  <a:srgbClr val="333333"/>
                </a:solidFill>
                <a:ea typeface="Times New Roman" panose="02020603050405020304" pitchFamily="18" charset="0"/>
              </a:rPr>
              <a:t> </a:t>
            </a:r>
            <a:r>
              <a:rPr lang="en-US" sz="2000" err="1">
                <a:solidFill>
                  <a:srgbClr val="333333"/>
                </a:solidFill>
                <a:ea typeface="Times New Roman" panose="02020603050405020304" pitchFamily="18" charset="0"/>
              </a:rPr>
              <a:t>dụng</a:t>
            </a:r>
            <a:r>
              <a:rPr lang="en-US" sz="2000">
                <a:solidFill>
                  <a:srgbClr val="333333"/>
                </a:solidFill>
                <a:ea typeface="Times New Roman" panose="02020603050405020304" pitchFamily="18" charset="0"/>
              </a:rPr>
              <a:t> </a:t>
            </a:r>
            <a:r>
              <a:rPr lang="en-US" sz="2000" smtClean="0">
                <a:solidFill>
                  <a:srgbClr val="333333"/>
                </a:solidFill>
                <a:ea typeface="Times New Roman" panose="02020603050405020304" pitchFamily="18" charset="0"/>
              </a:rPr>
              <a:t>tự </a:t>
            </a:r>
            <a:r>
              <a:rPr lang="en-US" sz="2000" dirty="0">
                <a:solidFill>
                  <a:srgbClr val="333333"/>
                </a:solidFill>
                <a:ea typeface="Times New Roman" panose="02020603050405020304" pitchFamily="18" charset="0"/>
              </a:rPr>
              <a:t>tin </a:t>
            </a:r>
            <a:r>
              <a:rPr lang="en-US" sz="2000" dirty="0" err="1">
                <a:solidFill>
                  <a:srgbClr val="333333"/>
                </a:solidFill>
                <a:ea typeface="Times New Roman" panose="02020603050405020304" pitchFamily="18" charset="0"/>
              </a:rPr>
              <a:t>có</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thể</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hỗ</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trợ</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người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dùng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về</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mọi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mặt</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trong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việc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quản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lý</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những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vấn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đề</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liên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quan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với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quán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Ứng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dụng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có</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tông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màu</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chủ</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đạo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là</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sự</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kết</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hợp</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giữa</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xám</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và</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trắng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nhẹ</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tạo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cảm</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giác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nhẹ</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nhàng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cho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người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sử</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dụng</a:t>
            </a:r>
            <a:r>
              <a:rPr lang="en-US" sz="2000" dirty="0">
                <a:solidFill>
                  <a:srgbClr val="333333"/>
                </a:solidFill>
                <a:ea typeface="Times New Roman" panose="02020603050405020304" pitchFamily="18" charset="0"/>
              </a:rPr>
              <a:t>. Thanh menu </a:t>
            </a:r>
            <a:r>
              <a:rPr lang="en-US" sz="2000" dirty="0" err="1">
                <a:solidFill>
                  <a:srgbClr val="333333"/>
                </a:solidFill>
                <a:ea typeface="Times New Roman" panose="02020603050405020304" pitchFamily="18" charset="0"/>
              </a:rPr>
              <a:t>được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phân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bổ</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theo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các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chức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năng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giúp</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người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dùng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không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mất</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nhiều</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thời</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gian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cho</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việc</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làm</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quen</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mà</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tìm</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hiểu</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ứng</a:t>
            </a:r>
            <a:r>
              <a:rPr lang="en-US" sz="2000" dirty="0">
                <a:solidFill>
                  <a:srgbClr val="333333"/>
                </a:solidFill>
                <a:ea typeface="Times New Roman" panose="02020603050405020304" pitchFamily="18" charset="0"/>
              </a:rPr>
              <a:t> </a:t>
            </a:r>
            <a:r>
              <a:rPr lang="en-US" sz="2000" dirty="0" err="1">
                <a:solidFill>
                  <a:srgbClr val="333333"/>
                </a:solidFill>
                <a:ea typeface="Times New Roman" panose="02020603050405020304" pitchFamily="18" charset="0"/>
              </a:rPr>
              <a:t>dụng</a:t>
            </a:r>
            <a:r>
              <a:rPr lang="en-US" sz="2000" dirty="0">
                <a:solidFill>
                  <a:srgbClr val="333333"/>
                </a:solidFill>
                <a:ea typeface="Times New Roman" panose="02020603050405020304" pitchFamily="18" charset="0"/>
              </a:rPr>
              <a:t>.</a:t>
            </a:r>
            <a:endParaRPr lang="en-US" sz="2400" dirty="0">
              <a:solidFill>
                <a:schemeClr val="tx1"/>
              </a:solidFill>
            </a:endParaRPr>
          </a:p>
        </p:txBody>
      </p:sp>
    </p:spTree>
    <p:extLst>
      <p:ext uri="{BB962C8B-B14F-4D97-AF65-F5344CB8AC3E}">
        <p14:creationId xmlns:p14="http://schemas.microsoft.com/office/powerpoint/2010/main" val="1207546853"/>
      </p:ext>
    </p:extLst>
  </p:cSld>
  <p:clrMapOvr>
    <a:masterClrMapping/>
  </p:clrMapOvr>
  <p:transition spd="slow">
    <p:wip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6637651"/>
          </a:xfrm>
          <a:prstGeom prst="rect">
            <a:avLst/>
          </a:prstGeom>
        </p:spPr>
        <p:txBody>
          <a:bodyPr wrap="square">
            <a:spAutoFit/>
          </a:bodyPr>
          <a:lstStyle/>
          <a:p>
            <a:pPr>
              <a:lnSpc>
                <a:spcPct val="150000"/>
              </a:lnSpc>
            </a:pPr>
            <a:r>
              <a:rPr lang="en-US" sz="3600" b="1"/>
              <a:t>3. Các yếu tố </a:t>
            </a:r>
            <a:endParaRPr lang="en-GB" sz="3600"/>
          </a:p>
          <a:p>
            <a:pPr>
              <a:lnSpc>
                <a:spcPct val="150000"/>
              </a:lnSpc>
            </a:pPr>
            <a:r>
              <a:rPr lang="en-US" sz="3600" b="1"/>
              <a:t>Tên hiệu sách:</a:t>
            </a:r>
            <a:r>
              <a:rPr lang="en-US" sz="3600"/>
              <a:t> NAP</a:t>
            </a:r>
            <a:endParaRPr lang="en-GB" sz="3600"/>
          </a:p>
          <a:p>
            <a:pPr>
              <a:lnSpc>
                <a:spcPct val="150000"/>
              </a:lnSpc>
            </a:pPr>
            <a:r>
              <a:rPr lang="en-US" sz="3600" b="1"/>
              <a:t>Hình thức kinh doanh:</a:t>
            </a:r>
            <a:r>
              <a:rPr lang="en-US" sz="3600"/>
              <a:t> Bán hàng trực tiếp tại cửa hàng hoặc có thể đặt hàng online.</a:t>
            </a:r>
            <a:endParaRPr lang="en-GB" sz="3600"/>
          </a:p>
          <a:p>
            <a:pPr>
              <a:lnSpc>
                <a:spcPct val="150000"/>
              </a:lnSpc>
            </a:pPr>
            <a:r>
              <a:rPr lang="en-US" sz="3600" b="1"/>
              <a:t>Yêu cầu:</a:t>
            </a:r>
            <a:r>
              <a:rPr lang="en-US" sz="3600"/>
              <a:t> Phải có sẵn niềm đam mê với sách.</a:t>
            </a:r>
            <a:endParaRPr lang="en-GB" sz="3600"/>
          </a:p>
          <a:p>
            <a:pPr>
              <a:lnSpc>
                <a:spcPct val="150000"/>
              </a:lnSpc>
            </a:pPr>
            <a:r>
              <a:rPr lang="en-US" sz="3600" b="1"/>
              <a:t>Đối tượng khách hàng:</a:t>
            </a:r>
            <a:r>
              <a:rPr lang="en-US" sz="3600"/>
              <a:t> Tất cả mọi người ở mọi lứa tuổi.</a:t>
            </a:r>
            <a:endParaRPr lang="en-GB" sz="3600"/>
          </a:p>
          <a:p>
            <a:pPr>
              <a:lnSpc>
                <a:spcPct val="150000"/>
              </a:lnSpc>
            </a:pPr>
            <a:endParaRPr lang="en-GB" sz="3600"/>
          </a:p>
        </p:txBody>
      </p:sp>
    </p:spTree>
    <p:extLst>
      <p:ext uri="{BB962C8B-B14F-4D97-AF65-F5344CB8AC3E}">
        <p14:creationId xmlns:p14="http://schemas.microsoft.com/office/powerpoint/2010/main" val="5199777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5909310"/>
          </a:xfrm>
          <a:prstGeom prst="rect">
            <a:avLst/>
          </a:prstGeom>
        </p:spPr>
        <p:txBody>
          <a:bodyPr wrap="square">
            <a:spAutoFit/>
          </a:bodyPr>
          <a:lstStyle/>
          <a:p>
            <a:pPr>
              <a:lnSpc>
                <a:spcPct val="150000"/>
              </a:lnSpc>
            </a:pPr>
            <a:r>
              <a:rPr lang="en-US" sz="3600" b="1"/>
              <a:t>3. Các yếu tố </a:t>
            </a:r>
            <a:endParaRPr lang="en-GB" sz="3600"/>
          </a:p>
          <a:p>
            <a:pPr>
              <a:lnSpc>
                <a:spcPct val="150000"/>
              </a:lnSpc>
            </a:pPr>
            <a:r>
              <a:rPr lang="en-US" sz="3600" b="1"/>
              <a:t>Kinh phí:</a:t>
            </a:r>
            <a:endParaRPr lang="en-GB" sz="3600"/>
          </a:p>
          <a:p>
            <a:pPr>
              <a:lnSpc>
                <a:spcPct val="150000"/>
              </a:lnSpc>
            </a:pPr>
            <a:r>
              <a:rPr lang="en-US" sz="3600"/>
              <a:t>Kinh phí nguồn hàng: 50 -100 triệu đồng</a:t>
            </a:r>
            <a:endParaRPr lang="en-GB" sz="3600"/>
          </a:p>
          <a:p>
            <a:pPr>
              <a:lnSpc>
                <a:spcPct val="150000"/>
              </a:lnSpc>
            </a:pPr>
            <a:r>
              <a:rPr lang="en-US" sz="3600"/>
              <a:t>Kinh phí quản lý cửa hàng (bao gồm điện nước, Internet, lương nhân viên, các khoản khác): 40 triệu đồng/ tháng</a:t>
            </a:r>
            <a:endParaRPr lang="en-GB" sz="3600"/>
          </a:p>
          <a:p>
            <a:pPr>
              <a:lnSpc>
                <a:spcPct val="150000"/>
              </a:lnSpc>
            </a:pPr>
            <a:endParaRPr lang="en-GB" sz="3600"/>
          </a:p>
        </p:txBody>
      </p:sp>
    </p:spTree>
    <p:extLst>
      <p:ext uri="{BB962C8B-B14F-4D97-AF65-F5344CB8AC3E}">
        <p14:creationId xmlns:p14="http://schemas.microsoft.com/office/powerpoint/2010/main" val="40715005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5078313"/>
          </a:xfrm>
          <a:prstGeom prst="rect">
            <a:avLst/>
          </a:prstGeom>
        </p:spPr>
        <p:txBody>
          <a:bodyPr wrap="square">
            <a:spAutoFit/>
          </a:bodyPr>
          <a:lstStyle/>
          <a:p>
            <a:pPr>
              <a:lnSpc>
                <a:spcPct val="150000"/>
              </a:lnSpc>
            </a:pPr>
            <a:r>
              <a:rPr lang="en-US" sz="3600" b="1"/>
              <a:t>3. Các yếu tố </a:t>
            </a:r>
            <a:endParaRPr lang="en-GB" sz="3600"/>
          </a:p>
          <a:p>
            <a:pPr>
              <a:lnSpc>
                <a:spcPct val="150000"/>
              </a:lnSpc>
            </a:pPr>
            <a:r>
              <a:rPr lang="en-US" sz="3600" b="1"/>
              <a:t>Kinh phí:</a:t>
            </a:r>
            <a:endParaRPr lang="en-GB" sz="3600"/>
          </a:p>
          <a:p>
            <a:pPr>
              <a:lnSpc>
                <a:spcPct val="150000"/>
              </a:lnSpc>
            </a:pPr>
            <a:r>
              <a:rPr lang="en-US" sz="3600" smtClean="0"/>
              <a:t>Kinh </a:t>
            </a:r>
            <a:r>
              <a:rPr lang="en-US" sz="3600"/>
              <a:t>phí trang thiết bị : 20 -50 triệu đồng</a:t>
            </a:r>
            <a:endParaRPr lang="en-GB" sz="3600"/>
          </a:p>
          <a:p>
            <a:pPr>
              <a:lnSpc>
                <a:spcPct val="150000"/>
              </a:lnSpc>
            </a:pPr>
            <a:r>
              <a:rPr lang="en-US" sz="3600"/>
              <a:t>Kinh phí mặt bằng: 5 -20 triệu đồng/ tháng</a:t>
            </a:r>
            <a:endParaRPr lang="en-GB" sz="3600"/>
          </a:p>
          <a:p>
            <a:pPr>
              <a:lnSpc>
                <a:spcPct val="150000"/>
              </a:lnSpc>
            </a:pPr>
            <a:r>
              <a:rPr lang="en-US" sz="3600"/>
              <a:t>Kinh phí dự phòng: 50 triệu</a:t>
            </a:r>
            <a:endParaRPr lang="en-GB" sz="3600"/>
          </a:p>
          <a:p>
            <a:pPr>
              <a:lnSpc>
                <a:spcPct val="150000"/>
              </a:lnSpc>
            </a:pPr>
            <a:endParaRPr lang="en-GB" sz="3600"/>
          </a:p>
        </p:txBody>
      </p:sp>
    </p:spTree>
    <p:extLst>
      <p:ext uri="{BB962C8B-B14F-4D97-AF65-F5344CB8AC3E}">
        <p14:creationId xmlns:p14="http://schemas.microsoft.com/office/powerpoint/2010/main" val="2149741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4524315"/>
          </a:xfrm>
          <a:prstGeom prst="rect">
            <a:avLst/>
          </a:prstGeom>
        </p:spPr>
        <p:txBody>
          <a:bodyPr wrap="square">
            <a:spAutoFit/>
          </a:bodyPr>
          <a:lstStyle/>
          <a:p>
            <a:pPr>
              <a:lnSpc>
                <a:spcPct val="150000"/>
              </a:lnSpc>
            </a:pPr>
            <a:r>
              <a:rPr lang="en-US" sz="3600" b="1"/>
              <a:t>3. Các yếu tố </a:t>
            </a:r>
            <a:endParaRPr lang="en-GB" sz="3600"/>
          </a:p>
          <a:p>
            <a:r>
              <a:rPr lang="en-US" sz="3600" b="1"/>
              <a:t>Xây dựng website cửa hàng</a:t>
            </a:r>
            <a:endParaRPr lang="en-GB" sz="3600"/>
          </a:p>
          <a:p>
            <a:pPr>
              <a:lnSpc>
                <a:spcPct val="150000"/>
              </a:lnSpc>
            </a:pPr>
            <a:r>
              <a:rPr lang="en-US" sz="3600"/>
              <a:t>Lập fanpage trên các nền tảng như facebook, instagram, tiktok, </a:t>
            </a:r>
            <a:r>
              <a:rPr lang="en-US" sz="3600" smtClean="0"/>
              <a:t>…</a:t>
            </a:r>
          </a:p>
          <a:p>
            <a:pPr>
              <a:lnSpc>
                <a:spcPct val="150000"/>
              </a:lnSpc>
            </a:pPr>
            <a:endParaRPr lang="en-US" sz="3600" smtClean="0"/>
          </a:p>
          <a:p>
            <a:endParaRPr lang="en-GB" sz="3600"/>
          </a:p>
        </p:txBody>
      </p:sp>
    </p:spTree>
    <p:extLst>
      <p:ext uri="{BB962C8B-B14F-4D97-AF65-F5344CB8AC3E}">
        <p14:creationId xmlns:p14="http://schemas.microsoft.com/office/powerpoint/2010/main" val="23827671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t>Khởi nghiệp </a:t>
            </a:r>
            <a:r>
              <a:rPr lang="en-US" b="1"/>
              <a:t>Hiệu sách NAP</a:t>
            </a:r>
            <a:r>
              <a:rPr lang="en-GB"/>
              <a:t/>
            </a:r>
            <a:br>
              <a:rPr lang="en-GB"/>
            </a:br>
            <a:endParaRPr lang="vi-VN" b="1" dirty="0"/>
          </a:p>
        </p:txBody>
      </p:sp>
      <p:sp>
        <p:nvSpPr>
          <p:cNvPr id="5" name="Rectangle 4"/>
          <p:cNvSpPr/>
          <p:nvPr/>
        </p:nvSpPr>
        <p:spPr>
          <a:xfrm>
            <a:off x="343416" y="946178"/>
            <a:ext cx="10784832" cy="4975657"/>
          </a:xfrm>
          <a:prstGeom prst="rect">
            <a:avLst/>
          </a:prstGeom>
        </p:spPr>
        <p:txBody>
          <a:bodyPr wrap="square">
            <a:spAutoFit/>
          </a:bodyPr>
          <a:lstStyle/>
          <a:p>
            <a:pPr>
              <a:lnSpc>
                <a:spcPct val="150000"/>
              </a:lnSpc>
            </a:pPr>
            <a:r>
              <a:rPr lang="en-US" sz="3600" b="1"/>
              <a:t>3. Các yếu tố </a:t>
            </a:r>
            <a:endParaRPr lang="en-GB" sz="3600"/>
          </a:p>
          <a:p>
            <a:pPr>
              <a:lnSpc>
                <a:spcPct val="150000"/>
              </a:lnSpc>
            </a:pPr>
            <a:r>
              <a:rPr lang="en-US" sz="3600" b="1" smtClean="0"/>
              <a:t>Các </a:t>
            </a:r>
            <a:r>
              <a:rPr lang="en-US" sz="3600" b="1"/>
              <a:t>hình thức nhập nguồn sản phẩm</a:t>
            </a:r>
            <a:endParaRPr lang="en-GB" sz="3600"/>
          </a:p>
          <a:p>
            <a:pPr>
              <a:lnSpc>
                <a:spcPct val="150000"/>
              </a:lnSpc>
            </a:pPr>
            <a:r>
              <a:rPr lang="en-US" sz="3600" b="1"/>
              <a:t>Trực tiếp:</a:t>
            </a:r>
            <a:endParaRPr lang="en-GB" sz="3600"/>
          </a:p>
          <a:p>
            <a:pPr>
              <a:lnSpc>
                <a:spcPct val="150000"/>
              </a:lnSpc>
            </a:pPr>
            <a:r>
              <a:rPr lang="en-US" sz="3600"/>
              <a:t>Nhập trực tiếp từ các nhà xuất bản. Một số nhà xuất bản như Kim Đồng, Nhã Nam , Alphabooks, …</a:t>
            </a:r>
            <a:endParaRPr lang="en-GB" sz="3600"/>
          </a:p>
          <a:p>
            <a:pPr>
              <a:lnSpc>
                <a:spcPct val="150000"/>
              </a:lnSpc>
            </a:pPr>
            <a:endParaRPr lang="en-GB" sz="3600"/>
          </a:p>
        </p:txBody>
      </p:sp>
    </p:spTree>
    <p:extLst>
      <p:ext uri="{BB962C8B-B14F-4D97-AF65-F5344CB8AC3E}">
        <p14:creationId xmlns:p14="http://schemas.microsoft.com/office/powerpoint/2010/main" val="1851363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9D4FD6-C7A8-4A2C-A2D5-1F8CCC3C7AA2}"/>
              </a:ext>
            </a:extLst>
          </p:cNvPr>
          <p:cNvSpPr>
            <a:spLocks noGrp="1"/>
          </p:cNvSpPr>
          <p:nvPr>
            <p:ph type="title"/>
          </p:nvPr>
        </p:nvSpPr>
        <p:spPr>
          <a:xfrm>
            <a:off x="343416" y="82578"/>
            <a:ext cx="10784832" cy="863600"/>
          </a:xfrm>
        </p:spPr>
        <p:txBody>
          <a:bodyPr>
            <a:normAutofit fontScale="90000"/>
          </a:bodyPr>
          <a:lstStyle/>
          <a:p>
            <a:r>
              <a:rPr lang="vi-VN" b="1" smtClean="0"/>
              <a:t/>
            </a:r>
            <a:br>
              <a:rPr lang="vi-VN" b="1" smtClean="0"/>
            </a:br>
            <a:r>
              <a:rPr lang="vi-VN" b="1" smtClean="0">
                <a:latin typeface="+mn-lt"/>
              </a:rPr>
              <a:t>Khởi nghiệp </a:t>
            </a:r>
            <a:r>
              <a:rPr lang="en-US" b="1">
                <a:latin typeface="+mn-lt"/>
              </a:rPr>
              <a:t>Hiệu sách NAP</a:t>
            </a:r>
            <a:r>
              <a:rPr lang="en-GB">
                <a:latin typeface="+mn-lt"/>
              </a:rPr>
              <a:t/>
            </a:r>
            <a:br>
              <a:rPr lang="en-GB">
                <a:latin typeface="+mn-lt"/>
              </a:rPr>
            </a:br>
            <a:endParaRPr lang="vi-VN" b="1" dirty="0">
              <a:latin typeface="+mn-lt"/>
            </a:endParaRPr>
          </a:p>
        </p:txBody>
      </p:sp>
      <p:sp>
        <p:nvSpPr>
          <p:cNvPr id="5" name="Rectangle 4"/>
          <p:cNvSpPr/>
          <p:nvPr/>
        </p:nvSpPr>
        <p:spPr>
          <a:xfrm>
            <a:off x="343416" y="946178"/>
            <a:ext cx="10784832" cy="6740307"/>
          </a:xfrm>
          <a:prstGeom prst="rect">
            <a:avLst/>
          </a:prstGeom>
        </p:spPr>
        <p:txBody>
          <a:bodyPr wrap="square">
            <a:spAutoFit/>
          </a:bodyPr>
          <a:lstStyle/>
          <a:p>
            <a:pPr>
              <a:lnSpc>
                <a:spcPct val="150000"/>
              </a:lnSpc>
            </a:pPr>
            <a:r>
              <a:rPr lang="en-US" sz="3600" b="1"/>
              <a:t>3. Các yếu tố </a:t>
            </a:r>
            <a:endParaRPr lang="en-GB" sz="3600"/>
          </a:p>
          <a:p>
            <a:pPr>
              <a:lnSpc>
                <a:spcPct val="150000"/>
              </a:lnSpc>
            </a:pPr>
            <a:r>
              <a:rPr lang="en-US" sz="3600" b="1" smtClean="0"/>
              <a:t>Các </a:t>
            </a:r>
            <a:r>
              <a:rPr lang="en-US" sz="3600" b="1"/>
              <a:t>hình thức nhập nguồn sản phẩm</a:t>
            </a:r>
            <a:endParaRPr lang="en-GB" sz="3600"/>
          </a:p>
          <a:p>
            <a:pPr>
              <a:lnSpc>
                <a:spcPct val="150000"/>
              </a:lnSpc>
            </a:pPr>
            <a:r>
              <a:rPr lang="en-US" sz="3600" b="1" smtClean="0"/>
              <a:t>Gián </a:t>
            </a:r>
            <a:r>
              <a:rPr lang="en-US" sz="3600" b="1"/>
              <a:t>tiếp:</a:t>
            </a:r>
            <a:endParaRPr lang="en-GB" sz="3600"/>
          </a:p>
          <a:p>
            <a:pPr>
              <a:lnSpc>
                <a:spcPct val="150000"/>
              </a:lnSpc>
            </a:pPr>
            <a:r>
              <a:rPr lang="en-US" sz="3600"/>
              <a:t>Nhập từ các đại lý, cửa hàng sách đã hoạt động trước </a:t>
            </a:r>
            <a:r>
              <a:rPr lang="en-US" sz="3600" smtClean="0"/>
              <a:t>đó</a:t>
            </a:r>
            <a:r>
              <a:rPr lang="en-GB" sz="3600" smtClean="0"/>
              <a:t>. </a:t>
            </a:r>
            <a:r>
              <a:rPr lang="en-US" sz="3600" smtClean="0"/>
              <a:t>Một </a:t>
            </a:r>
            <a:r>
              <a:rPr lang="en-US" sz="3600"/>
              <a:t>số địa chỉ nhập sách giá rẻ: Đường sách Nguyễn Văn Bình, Khu sách cũ đường Trần Nhân Tôn, Nhã Nam Thư Quán, Nhà sách Ebook,..</a:t>
            </a:r>
            <a:r>
              <a:rPr lang="en-US" sz="3600" b="1"/>
              <a:t> </a:t>
            </a:r>
            <a:endParaRPr lang="en-GB" sz="3600"/>
          </a:p>
          <a:p>
            <a:pPr>
              <a:lnSpc>
                <a:spcPct val="150000"/>
              </a:lnSpc>
            </a:pPr>
            <a:endParaRPr lang="en-GB" sz="3600"/>
          </a:p>
        </p:txBody>
      </p:sp>
    </p:spTree>
    <p:extLst>
      <p:ext uri="{BB962C8B-B14F-4D97-AF65-F5344CB8AC3E}">
        <p14:creationId xmlns:p14="http://schemas.microsoft.com/office/powerpoint/2010/main" val="12646000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6E0DE-F16E-4AD3-AE1F-E8586FFEBA2B}"/>
              </a:ext>
            </a:extLst>
          </p:cNvPr>
          <p:cNvSpPr txBox="1">
            <a:spLocks/>
          </p:cNvSpPr>
          <p:nvPr/>
        </p:nvSpPr>
        <p:spPr>
          <a:xfrm>
            <a:off x="737932" y="484632"/>
            <a:ext cx="455326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altLang="vi-VN" b="1" dirty="0" err="1"/>
              <a:t>Kết</a:t>
            </a:r>
            <a:r>
              <a:rPr lang="en-US" altLang="vi-VN" b="1" dirty="0"/>
              <a:t> </a:t>
            </a:r>
            <a:r>
              <a:rPr lang="en-US" altLang="vi-VN" b="1" dirty="0" err="1"/>
              <a:t>luận</a:t>
            </a:r>
            <a:endParaRPr lang="en-US" b="1" dirty="0"/>
          </a:p>
        </p:txBody>
      </p:sp>
      <p:pic>
        <p:nvPicPr>
          <p:cNvPr id="3" name="Picture 2" descr="Icon&#10;&#10;Description automatically generated">
            <a:extLst>
              <a:ext uri="{FF2B5EF4-FFF2-40B4-BE49-F238E27FC236}">
                <a16:creationId xmlns:a16="http://schemas.microsoft.com/office/drawing/2014/main" id="{DD5703BC-6203-4A78-B261-1FA171B6C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82" y="2381985"/>
            <a:ext cx="3261974" cy="3261974"/>
          </a:xfrm>
          <a:prstGeom prst="rect">
            <a:avLst/>
          </a:prstGeom>
        </p:spPr>
      </p:pic>
      <p:sp>
        <p:nvSpPr>
          <p:cNvPr id="7" name="Content Placeholder 2">
            <a:extLst>
              <a:ext uri="{FF2B5EF4-FFF2-40B4-BE49-F238E27FC236}">
                <a16:creationId xmlns:a16="http://schemas.microsoft.com/office/drawing/2014/main" id="{75FBCBE0-829E-4BF8-AFCC-C7A8CA0DE51B}"/>
              </a:ext>
            </a:extLst>
          </p:cNvPr>
          <p:cNvSpPr txBox="1">
            <a:spLocks/>
          </p:cNvSpPr>
          <p:nvPr/>
        </p:nvSpPr>
        <p:spPr>
          <a:xfrm>
            <a:off x="5188448" y="861847"/>
            <a:ext cx="6265620" cy="582408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nSpc>
                <a:spcPct val="90000"/>
              </a:lnSpc>
              <a:spcBef>
                <a:spcPts val="300"/>
              </a:spcBef>
              <a:spcAft>
                <a:spcPts val="300"/>
              </a:spcAft>
              <a:buClr>
                <a:schemeClr val="accent1">
                  <a:lumMod val="75000"/>
                </a:schemeClr>
              </a:buClr>
              <a:buSzPct val="85000"/>
              <a:buNone/>
            </a:pPr>
            <a:r>
              <a:rPr lang="en-US" sz="2400" dirty="0"/>
              <a:t>- </a:t>
            </a:r>
            <a:r>
              <a:rPr lang="en-US" sz="2400" dirty="0" err="1"/>
              <a:t>Kết</a:t>
            </a:r>
            <a:r>
              <a:rPr lang="en-US" sz="2400" dirty="0"/>
              <a:t> </a:t>
            </a:r>
            <a:r>
              <a:rPr lang="en-US" sz="2400" dirty="0" err="1"/>
              <a:t>quả</a:t>
            </a:r>
            <a:r>
              <a:rPr lang="en-US" sz="2400" dirty="0"/>
              <a:t> </a:t>
            </a:r>
            <a:r>
              <a:rPr lang="en-US" sz="2400" dirty="0" err="1"/>
              <a:t>đạt</a:t>
            </a:r>
            <a:r>
              <a:rPr lang="en-US" sz="2400" dirty="0"/>
              <a:t> </a:t>
            </a:r>
            <a:r>
              <a:rPr lang="en-US" sz="2400" dirty="0" err="1"/>
              <a:t>được</a:t>
            </a:r>
            <a:endParaRPr lang="en-US" sz="2400" dirty="0"/>
          </a:p>
          <a:p>
            <a:pPr marL="0" indent="-182880">
              <a:lnSpc>
                <a:spcPct val="120000"/>
              </a:lnSpc>
              <a:spcBef>
                <a:spcPts val="300"/>
              </a:spcBef>
              <a:spcAft>
                <a:spcPts val="300"/>
              </a:spcAft>
              <a:buClr>
                <a:schemeClr val="accent1">
                  <a:lumMod val="75000"/>
                </a:schemeClr>
              </a:buClr>
              <a:buSzPct val="85000"/>
            </a:pPr>
            <a:r>
              <a:rPr lang="en-US" sz="2400" dirty="0" err="1"/>
              <a:t>Ứng</a:t>
            </a:r>
            <a:r>
              <a:rPr lang="en-US" sz="2400" dirty="0"/>
              <a:t> </a:t>
            </a:r>
            <a:r>
              <a:rPr lang="en-US" sz="2400" dirty="0" err="1"/>
              <a:t>dụng</a:t>
            </a:r>
            <a:r>
              <a:rPr lang="en-US" sz="2400" dirty="0"/>
              <a:t> </a:t>
            </a:r>
            <a:r>
              <a:rPr lang="en-US" sz="2400" dirty="0" err="1"/>
              <a:t>thực</a:t>
            </a:r>
            <a:r>
              <a:rPr lang="en-US" sz="2400" dirty="0"/>
              <a:t> </a:t>
            </a:r>
            <a:r>
              <a:rPr lang="en-US" sz="2400" dirty="0" err="1"/>
              <a:t>hiện</a:t>
            </a:r>
            <a:r>
              <a:rPr lang="en-US" sz="2400" dirty="0"/>
              <a:t> </a:t>
            </a:r>
            <a:r>
              <a:rPr lang="en-US" sz="2400" dirty="0" err="1"/>
              <a:t>được</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quản</a:t>
            </a:r>
            <a:r>
              <a:rPr lang="en-US" sz="2400" dirty="0"/>
              <a:t> </a:t>
            </a:r>
            <a:r>
              <a:rPr lang="en-US" sz="2400" dirty="0" err="1"/>
              <a:t>lý</a:t>
            </a:r>
            <a:r>
              <a:rPr lang="en-US" sz="2400" dirty="0"/>
              <a:t> </a:t>
            </a:r>
            <a:r>
              <a:rPr lang="en-US" sz="2400" dirty="0" err="1"/>
              <a:t>nhân</a:t>
            </a:r>
            <a:r>
              <a:rPr lang="en-US" sz="2400" dirty="0"/>
              <a:t> </a:t>
            </a:r>
            <a:r>
              <a:rPr lang="en-US" sz="2400" dirty="0" err="1"/>
              <a:t>viên</a:t>
            </a:r>
            <a:r>
              <a:rPr lang="en-US" sz="2400" dirty="0"/>
              <a:t>, </a:t>
            </a:r>
            <a:r>
              <a:rPr lang="en-US" sz="2400" dirty="0" err="1"/>
              <a:t>khách</a:t>
            </a:r>
            <a:r>
              <a:rPr lang="en-US" sz="2400" dirty="0"/>
              <a:t> </a:t>
            </a:r>
            <a:r>
              <a:rPr lang="en-US" sz="2400" dirty="0" err="1"/>
              <a:t>hàng</a:t>
            </a:r>
            <a:r>
              <a:rPr lang="en-US" sz="2400" dirty="0"/>
              <a:t>, </a:t>
            </a:r>
            <a:r>
              <a:rPr lang="en-US" sz="2400" dirty="0" err="1"/>
              <a:t>sách</a:t>
            </a:r>
            <a:r>
              <a:rPr lang="en-US" sz="2400" dirty="0"/>
              <a:t>, </a:t>
            </a:r>
            <a:r>
              <a:rPr lang="en-US" sz="2400" dirty="0" err="1"/>
              <a:t>dụng</a:t>
            </a:r>
            <a:r>
              <a:rPr lang="en-US" sz="2400" dirty="0"/>
              <a:t> </a:t>
            </a:r>
            <a:r>
              <a:rPr lang="en-US" sz="2400" dirty="0" err="1"/>
              <a:t>cụ</a:t>
            </a:r>
            <a:r>
              <a:rPr lang="en-US" sz="2400" dirty="0"/>
              <a:t> </a:t>
            </a:r>
            <a:r>
              <a:rPr lang="en-US" sz="2400" dirty="0" err="1"/>
              <a:t>học</a:t>
            </a:r>
            <a:r>
              <a:rPr lang="en-US" sz="2400" dirty="0"/>
              <a:t> </a:t>
            </a:r>
            <a:r>
              <a:rPr lang="en-US" sz="2400" dirty="0" err="1"/>
              <a:t>tập</a:t>
            </a:r>
            <a:r>
              <a:rPr lang="en-US" sz="2400" dirty="0"/>
              <a:t>.</a:t>
            </a:r>
          </a:p>
          <a:p>
            <a:pPr marL="0" indent="-182880">
              <a:lnSpc>
                <a:spcPct val="120000"/>
              </a:lnSpc>
              <a:spcBef>
                <a:spcPts val="300"/>
              </a:spcBef>
              <a:spcAft>
                <a:spcPts val="300"/>
              </a:spcAft>
              <a:buClr>
                <a:schemeClr val="accent1">
                  <a:lumMod val="75000"/>
                </a:schemeClr>
              </a:buClr>
              <a:buSzPct val="85000"/>
            </a:pPr>
            <a:r>
              <a:rPr lang="en-US" sz="2400" dirty="0" err="1"/>
              <a:t>Ứng</a:t>
            </a:r>
            <a:r>
              <a:rPr lang="en-US" sz="2400" dirty="0"/>
              <a:t> </a:t>
            </a:r>
            <a:r>
              <a:rPr lang="en-US" sz="2400" dirty="0" err="1"/>
              <a:t>dụng</a:t>
            </a:r>
            <a:r>
              <a:rPr lang="en-US" sz="2400" dirty="0"/>
              <a:t> </a:t>
            </a:r>
            <a:r>
              <a:rPr lang="en-US" sz="2400" dirty="0" err="1"/>
              <a:t>thực</a:t>
            </a:r>
            <a:r>
              <a:rPr lang="en-US" sz="2400" dirty="0"/>
              <a:t> </a:t>
            </a:r>
            <a:r>
              <a:rPr lang="en-US" sz="2400" dirty="0" err="1"/>
              <a:t>hiện</a:t>
            </a:r>
            <a:r>
              <a:rPr lang="en-US" sz="2400" dirty="0"/>
              <a:t> </a:t>
            </a:r>
            <a:r>
              <a:rPr lang="en-US" sz="2400" dirty="0" err="1"/>
              <a:t>được</a:t>
            </a:r>
            <a:r>
              <a:rPr lang="en-US" sz="2400" dirty="0"/>
              <a:t> </a:t>
            </a:r>
            <a:r>
              <a:rPr lang="en-US" sz="2400" dirty="0" err="1"/>
              <a:t>chức</a:t>
            </a:r>
            <a:r>
              <a:rPr lang="en-US" sz="2400" dirty="0"/>
              <a:t> </a:t>
            </a:r>
            <a:r>
              <a:rPr lang="en-US" sz="2400" dirty="0" err="1"/>
              <a:t>năng</a:t>
            </a:r>
            <a:r>
              <a:rPr lang="en-US" sz="2400" dirty="0"/>
              <a:t> </a:t>
            </a:r>
            <a:r>
              <a:rPr lang="en-US" sz="2400" dirty="0" err="1"/>
              <a:t>tạo</a:t>
            </a:r>
            <a:r>
              <a:rPr lang="en-US" sz="2400" dirty="0"/>
              <a:t> </a:t>
            </a:r>
            <a:r>
              <a:rPr lang="en-US" sz="2400" dirty="0" err="1"/>
              <a:t>hóa</a:t>
            </a:r>
            <a:r>
              <a:rPr lang="en-US" sz="2400" dirty="0"/>
              <a:t> </a:t>
            </a:r>
            <a:r>
              <a:rPr lang="en-US" sz="2400" dirty="0" err="1"/>
              <a:t>đơn</a:t>
            </a:r>
            <a:r>
              <a:rPr lang="en-US" sz="2400" dirty="0"/>
              <a:t>, </a:t>
            </a:r>
            <a:r>
              <a:rPr lang="en-US" sz="2400" dirty="0" err="1"/>
              <a:t>tạo</a:t>
            </a:r>
            <a:r>
              <a:rPr lang="en-US" sz="2400" dirty="0"/>
              <a:t> </a:t>
            </a:r>
            <a:r>
              <a:rPr lang="en-US" sz="2400" dirty="0" err="1"/>
              <a:t>đơn</a:t>
            </a:r>
            <a:r>
              <a:rPr lang="en-US" sz="2400" dirty="0"/>
              <a:t> </a:t>
            </a:r>
            <a:r>
              <a:rPr lang="en-US" sz="2400" dirty="0" err="1"/>
              <a:t>hàng</a:t>
            </a:r>
            <a:r>
              <a:rPr lang="en-US" sz="2400" dirty="0"/>
              <a:t>.</a:t>
            </a:r>
          </a:p>
          <a:p>
            <a:pPr marL="0" indent="-182880">
              <a:lnSpc>
                <a:spcPct val="120000"/>
              </a:lnSpc>
              <a:spcBef>
                <a:spcPts val="300"/>
              </a:spcBef>
              <a:spcAft>
                <a:spcPts val="300"/>
              </a:spcAft>
              <a:buClr>
                <a:schemeClr val="accent1">
                  <a:lumMod val="75000"/>
                </a:schemeClr>
              </a:buClr>
              <a:buSzPct val="85000"/>
            </a:pPr>
            <a:r>
              <a:rPr lang="en-US" sz="2400" dirty="0" err="1"/>
              <a:t>Xuất</a:t>
            </a:r>
            <a:r>
              <a:rPr lang="en-US" sz="2400" dirty="0"/>
              <a:t> </a:t>
            </a:r>
            <a:r>
              <a:rPr lang="en-US" sz="2400" dirty="0" err="1"/>
              <a:t>được</a:t>
            </a:r>
            <a:r>
              <a:rPr lang="en-US" sz="2400" dirty="0"/>
              <a:t> </a:t>
            </a:r>
            <a:r>
              <a:rPr lang="en-US" sz="2400" dirty="0" err="1"/>
              <a:t>hóa</a:t>
            </a:r>
            <a:r>
              <a:rPr lang="en-US" sz="2400" dirty="0"/>
              <a:t> </a:t>
            </a:r>
            <a:r>
              <a:rPr lang="en-US" sz="2400" dirty="0" err="1"/>
              <a:t>đơn</a:t>
            </a:r>
            <a:r>
              <a:rPr lang="en-US" sz="2400" dirty="0"/>
              <a:t> </a:t>
            </a:r>
            <a:r>
              <a:rPr lang="en-US" sz="2400" dirty="0" err="1"/>
              <a:t>bán</a:t>
            </a:r>
            <a:r>
              <a:rPr lang="en-US" sz="2400" dirty="0"/>
              <a:t> </a:t>
            </a:r>
            <a:r>
              <a:rPr lang="en-US" sz="2400" dirty="0" err="1"/>
              <a:t>hàng</a:t>
            </a:r>
            <a:r>
              <a:rPr lang="en-US" sz="2400" dirty="0"/>
              <a:t>, </a:t>
            </a:r>
            <a:r>
              <a:rPr lang="en-US" sz="2400" dirty="0" err="1"/>
              <a:t>báo</a:t>
            </a:r>
            <a:r>
              <a:rPr lang="en-US" sz="2400" dirty="0"/>
              <a:t> </a:t>
            </a:r>
            <a:r>
              <a:rPr lang="en-US" sz="2400" dirty="0" err="1"/>
              <a:t>biểu</a:t>
            </a:r>
            <a:r>
              <a:rPr lang="en-US" sz="2400" dirty="0"/>
              <a:t> </a:t>
            </a:r>
            <a:r>
              <a:rPr lang="en-US" sz="2400" dirty="0" err="1"/>
              <a:t>thống</a:t>
            </a:r>
            <a:r>
              <a:rPr lang="en-US" sz="2400" dirty="0"/>
              <a:t> </a:t>
            </a:r>
            <a:r>
              <a:rPr lang="en-US" sz="2400" dirty="0" err="1"/>
              <a:t>kê</a:t>
            </a:r>
            <a:r>
              <a:rPr lang="en-US" sz="2400" dirty="0"/>
              <a:t>.</a:t>
            </a:r>
          </a:p>
          <a:p>
            <a:pPr marL="0" indent="-182880">
              <a:lnSpc>
                <a:spcPct val="120000"/>
              </a:lnSpc>
              <a:spcBef>
                <a:spcPts val="300"/>
              </a:spcBef>
              <a:spcAft>
                <a:spcPts val="300"/>
              </a:spcAft>
              <a:buClr>
                <a:schemeClr val="accent1">
                  <a:lumMod val="75000"/>
                </a:schemeClr>
              </a:buClr>
              <a:buSzPct val="85000"/>
            </a:pPr>
            <a:r>
              <a:rPr lang="en-US" sz="2400" dirty="0" err="1"/>
              <a:t>Thống</a:t>
            </a:r>
            <a:r>
              <a:rPr lang="en-US" sz="2400" dirty="0"/>
              <a:t> </a:t>
            </a:r>
            <a:r>
              <a:rPr lang="en-US" sz="2400" dirty="0" err="1"/>
              <a:t>kê</a:t>
            </a:r>
            <a:r>
              <a:rPr lang="en-US" sz="2400" dirty="0"/>
              <a:t> </a:t>
            </a:r>
            <a:r>
              <a:rPr lang="en-US" sz="2400" dirty="0" err="1"/>
              <a:t>được</a:t>
            </a:r>
            <a:r>
              <a:rPr lang="en-US" sz="2400" dirty="0"/>
              <a:t> </a:t>
            </a:r>
            <a:r>
              <a:rPr lang="en-US" sz="2400" dirty="0" err="1"/>
              <a:t>doanh</a:t>
            </a:r>
            <a:r>
              <a:rPr lang="en-US" sz="2400" dirty="0"/>
              <a:t> </a:t>
            </a:r>
            <a:r>
              <a:rPr lang="en-US" sz="2400" dirty="0" err="1"/>
              <a:t>thu</a:t>
            </a:r>
            <a:r>
              <a:rPr lang="en-US" sz="2400" dirty="0"/>
              <a:t>, </a:t>
            </a:r>
            <a:r>
              <a:rPr lang="en-US" sz="2400" dirty="0" err="1"/>
              <a:t>thông</a:t>
            </a:r>
            <a:r>
              <a:rPr lang="en-US" sz="2400" dirty="0"/>
              <a:t> tin </a:t>
            </a:r>
            <a:r>
              <a:rPr lang="en-US" sz="2400" dirty="0" err="1"/>
              <a:t>khách</a:t>
            </a:r>
            <a:r>
              <a:rPr lang="en-US" sz="2400" dirty="0"/>
              <a:t> </a:t>
            </a:r>
            <a:r>
              <a:rPr lang="en-US" sz="2400" dirty="0" err="1"/>
              <a:t>hàng</a:t>
            </a:r>
            <a:r>
              <a:rPr lang="en-US" sz="2400" dirty="0"/>
              <a:t>, </a:t>
            </a:r>
            <a:r>
              <a:rPr lang="en-US" sz="2400" dirty="0" err="1"/>
              <a:t>thông</a:t>
            </a:r>
            <a:r>
              <a:rPr lang="en-US" sz="2400" dirty="0"/>
              <a:t> tin </a:t>
            </a:r>
            <a:r>
              <a:rPr lang="en-US" sz="2400" dirty="0" err="1"/>
              <a:t>sản</a:t>
            </a:r>
            <a:r>
              <a:rPr lang="en-US" sz="2400" dirty="0"/>
              <a:t> </a:t>
            </a:r>
            <a:r>
              <a:rPr lang="en-US" sz="2400" err="1"/>
              <a:t>phẩm</a:t>
            </a:r>
            <a:r>
              <a:rPr lang="en-US" sz="2400" smtClean="0"/>
              <a:t>.</a:t>
            </a:r>
          </a:p>
          <a:p>
            <a:pPr marL="0" indent="-182880">
              <a:lnSpc>
                <a:spcPct val="120000"/>
              </a:lnSpc>
              <a:spcBef>
                <a:spcPts val="300"/>
              </a:spcBef>
              <a:spcAft>
                <a:spcPts val="300"/>
              </a:spcAft>
              <a:buClr>
                <a:schemeClr val="accent1">
                  <a:lumMod val="75000"/>
                </a:schemeClr>
              </a:buClr>
              <a:buSzPct val="85000"/>
            </a:pPr>
            <a:r>
              <a:rPr lang="vi-VN" sz="2400" smtClean="0"/>
              <a:t>Đưa ra làm ý tưởng khởi nghiệp, kêu gọi vốn đầu tư từ các shark.</a:t>
            </a:r>
            <a:endParaRPr lang="en-US" sz="2400" dirty="0"/>
          </a:p>
          <a:p>
            <a:pPr marL="0" indent="0">
              <a:lnSpc>
                <a:spcPct val="90000"/>
              </a:lnSpc>
              <a:spcBef>
                <a:spcPts val="300"/>
              </a:spcBef>
              <a:spcAft>
                <a:spcPts val="300"/>
              </a:spcAft>
              <a:buClr>
                <a:schemeClr val="accent1">
                  <a:lumMod val="75000"/>
                </a:schemeClr>
              </a:buClr>
              <a:buSzPct val="85000"/>
              <a:buNone/>
            </a:pPr>
            <a:r>
              <a:rPr lang="en-US" sz="2400" b="1" dirty="0"/>
              <a:t> </a:t>
            </a:r>
          </a:p>
        </p:txBody>
      </p:sp>
    </p:spTree>
    <p:extLst>
      <p:ext uri="{BB962C8B-B14F-4D97-AF65-F5344CB8AC3E}">
        <p14:creationId xmlns:p14="http://schemas.microsoft.com/office/powerpoint/2010/main" val="24147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CB2250-9A32-4B6A-9282-4E3DA046D9A6}"/>
              </a:ext>
            </a:extLst>
          </p:cNvPr>
          <p:cNvSpPr>
            <a:spLocks noGrp="1"/>
          </p:cNvSpPr>
          <p:nvPr>
            <p:ph type="title"/>
          </p:nvPr>
        </p:nvSpPr>
        <p:spPr>
          <a:xfrm>
            <a:off x="4935793" y="484632"/>
            <a:ext cx="6607277" cy="922928"/>
          </a:xfrm>
        </p:spPr>
        <p:txBody>
          <a:bodyPr>
            <a:normAutofit/>
          </a:bodyPr>
          <a:lstStyle/>
          <a:p>
            <a:r>
              <a:rPr lang="en-US" altLang="vi-VN" b="1" dirty="0" err="1"/>
              <a:t>Kết</a:t>
            </a:r>
            <a:r>
              <a:rPr lang="en-US" altLang="vi-VN" b="1" dirty="0"/>
              <a:t> </a:t>
            </a:r>
            <a:r>
              <a:rPr lang="en-US" altLang="vi-VN" b="1" dirty="0" err="1"/>
              <a:t>luận</a:t>
            </a:r>
            <a:endParaRPr lang="vi-VN" dirty="0"/>
          </a:p>
        </p:txBody>
      </p:sp>
      <p:pic>
        <p:nvPicPr>
          <p:cNvPr id="4" name="Hình ảnh 4">
            <a:extLst>
              <a:ext uri="{FF2B5EF4-FFF2-40B4-BE49-F238E27FC236}">
                <a16:creationId xmlns:a16="http://schemas.microsoft.com/office/drawing/2014/main" id="{B78F6C08-BEAB-4EFE-9D58-9E7060361DDF}"/>
              </a:ext>
            </a:extLst>
          </p:cNvPr>
          <p:cNvPicPr>
            <a:picLocks noChangeAspect="1"/>
          </p:cNvPicPr>
          <p:nvPr/>
        </p:nvPicPr>
        <p:blipFill rotWithShape="1">
          <a:blip r:embed="rId2"/>
          <a:srcRect l="13670" r="14725" b="-2"/>
          <a:stretch/>
        </p:blipFill>
        <p:spPr>
          <a:xfrm>
            <a:off x="633999" y="640080"/>
            <a:ext cx="4001315" cy="5588101"/>
          </a:xfrm>
          <a:prstGeom prst="flowChartMultidocument">
            <a:avLst/>
          </a:prstGeom>
        </p:spPr>
      </p:pic>
      <p:sp>
        <p:nvSpPr>
          <p:cNvPr id="8" name="Content Placeholder 7">
            <a:extLst>
              <a:ext uri="{FF2B5EF4-FFF2-40B4-BE49-F238E27FC236}">
                <a16:creationId xmlns:a16="http://schemas.microsoft.com/office/drawing/2014/main" id="{6EB9E59E-5E4C-4669-9962-042DAA4F1B49}"/>
              </a:ext>
            </a:extLst>
          </p:cNvPr>
          <p:cNvSpPr>
            <a:spLocks noGrp="1"/>
          </p:cNvSpPr>
          <p:nvPr>
            <p:ph idx="1"/>
          </p:nvPr>
        </p:nvSpPr>
        <p:spPr>
          <a:xfrm>
            <a:off x="4935794" y="2013734"/>
            <a:ext cx="6607276" cy="4158465"/>
          </a:xfrm>
        </p:spPr>
        <p:txBody>
          <a:bodyPr>
            <a:normAutofit/>
          </a:bodyPr>
          <a:lstStyle/>
          <a:p>
            <a:pPr>
              <a:buFontTx/>
              <a:buChar char="-"/>
            </a:pPr>
            <a:r>
              <a:rPr lang="en-US" sz="2800" dirty="0" err="1"/>
              <a:t>Kết</a:t>
            </a:r>
            <a:r>
              <a:rPr lang="en-US" sz="2800" dirty="0"/>
              <a:t> </a:t>
            </a:r>
            <a:r>
              <a:rPr lang="en-US" sz="2800" dirty="0" err="1"/>
              <a:t>quả</a:t>
            </a:r>
            <a:r>
              <a:rPr lang="en-US" sz="2800" dirty="0"/>
              <a:t> </a:t>
            </a:r>
            <a:r>
              <a:rPr lang="en-US" sz="2800" dirty="0" err="1"/>
              <a:t>chưa</a:t>
            </a:r>
            <a:r>
              <a:rPr lang="en-US" sz="2800" dirty="0"/>
              <a:t> </a:t>
            </a:r>
            <a:r>
              <a:rPr lang="en-US" sz="2800" dirty="0" err="1"/>
              <a:t>đạt</a:t>
            </a:r>
            <a:r>
              <a:rPr lang="en-US" sz="2800" dirty="0"/>
              <a:t> </a:t>
            </a:r>
            <a:r>
              <a:rPr lang="en-US" sz="2800" dirty="0" err="1"/>
              <a:t>được</a:t>
            </a:r>
            <a:endParaRPr lang="en-US" sz="2800" dirty="0"/>
          </a:p>
          <a:p>
            <a:r>
              <a:rPr lang="en-US" sz="2800" dirty="0" err="1"/>
              <a:t>Chưa</a:t>
            </a:r>
            <a:r>
              <a:rPr lang="en-US" sz="2800" dirty="0"/>
              <a:t> </a:t>
            </a:r>
            <a:r>
              <a:rPr lang="en-US" sz="2800" dirty="0" err="1"/>
              <a:t>thực</a:t>
            </a:r>
            <a:r>
              <a:rPr lang="en-US" sz="2800" dirty="0"/>
              <a:t> </a:t>
            </a:r>
            <a:r>
              <a:rPr lang="en-US" sz="2800" dirty="0" err="1"/>
              <a:t>hiện</a:t>
            </a:r>
            <a:r>
              <a:rPr lang="en-US" sz="2800" dirty="0"/>
              <a:t> </a:t>
            </a:r>
            <a:r>
              <a:rPr lang="en-US" sz="2800" dirty="0" err="1"/>
              <a:t>được</a:t>
            </a:r>
            <a:r>
              <a:rPr lang="en-US" sz="2800" dirty="0"/>
              <a:t> </a:t>
            </a:r>
            <a:r>
              <a:rPr lang="en-US" sz="2800" dirty="0" err="1"/>
              <a:t>các</a:t>
            </a:r>
            <a:r>
              <a:rPr lang="en-US" sz="2800" dirty="0"/>
              <a:t> </a:t>
            </a:r>
            <a:r>
              <a:rPr lang="en-US" sz="2800" dirty="0" err="1"/>
              <a:t>chức</a:t>
            </a:r>
            <a:r>
              <a:rPr lang="en-US" sz="2800" dirty="0"/>
              <a:t> </a:t>
            </a:r>
            <a:r>
              <a:rPr lang="en-US" sz="2800" dirty="0" err="1"/>
              <a:t>năng</a:t>
            </a:r>
            <a:r>
              <a:rPr lang="en-US" sz="2800" dirty="0"/>
              <a:t> </a:t>
            </a:r>
            <a:r>
              <a:rPr lang="en-US" sz="2800" dirty="0" err="1"/>
              <a:t>nhập</a:t>
            </a:r>
            <a:r>
              <a:rPr lang="en-US" sz="2800" dirty="0"/>
              <a:t> </a:t>
            </a:r>
            <a:r>
              <a:rPr lang="en-US" sz="2800" dirty="0" err="1"/>
              <a:t>hàng</a:t>
            </a:r>
            <a:r>
              <a:rPr lang="en-US" sz="2800" dirty="0"/>
              <a:t>.</a:t>
            </a:r>
          </a:p>
          <a:p>
            <a:r>
              <a:rPr lang="en-US" sz="2800" dirty="0" err="1"/>
              <a:t>Chưa</a:t>
            </a:r>
            <a:r>
              <a:rPr lang="en-US" sz="2800" dirty="0"/>
              <a:t> </a:t>
            </a:r>
            <a:r>
              <a:rPr lang="en-US" sz="2800" dirty="0" err="1"/>
              <a:t>thực</a:t>
            </a:r>
            <a:r>
              <a:rPr lang="en-US" sz="2800" dirty="0"/>
              <a:t> </a:t>
            </a:r>
            <a:r>
              <a:rPr lang="en-US" sz="2800" dirty="0" err="1"/>
              <a:t>có</a:t>
            </a:r>
            <a:r>
              <a:rPr lang="en-US" sz="2800" dirty="0"/>
              <a:t> </a:t>
            </a:r>
            <a:r>
              <a:rPr lang="en-US" sz="2800" dirty="0" err="1"/>
              <a:t>chức</a:t>
            </a:r>
            <a:r>
              <a:rPr lang="en-US" sz="2800" dirty="0"/>
              <a:t> </a:t>
            </a:r>
            <a:r>
              <a:rPr lang="en-US" sz="2800" dirty="0" err="1"/>
              <a:t>năng</a:t>
            </a:r>
            <a:r>
              <a:rPr lang="en-US" sz="2800" dirty="0"/>
              <a:t> </a:t>
            </a:r>
            <a:r>
              <a:rPr lang="en-US" sz="2800" dirty="0" err="1"/>
              <a:t>chấm</a:t>
            </a:r>
            <a:r>
              <a:rPr lang="en-US" sz="2800" dirty="0"/>
              <a:t> </a:t>
            </a:r>
            <a:r>
              <a:rPr lang="en-US" sz="2800" dirty="0" err="1"/>
              <a:t>công</a:t>
            </a:r>
            <a:r>
              <a:rPr lang="en-US" sz="2800" dirty="0"/>
              <a:t> </a:t>
            </a:r>
            <a:r>
              <a:rPr lang="en-US" sz="2800" dirty="0" err="1"/>
              <a:t>nhân</a:t>
            </a:r>
            <a:r>
              <a:rPr lang="en-US" sz="2800" dirty="0"/>
              <a:t> </a:t>
            </a:r>
            <a:r>
              <a:rPr lang="en-US" sz="2800" dirty="0" err="1"/>
              <a:t>viên</a:t>
            </a:r>
            <a:endParaRPr lang="en-US" sz="2800" dirty="0"/>
          </a:p>
          <a:p>
            <a:r>
              <a:rPr lang="en-US" sz="2800" dirty="0" err="1"/>
              <a:t>Chưa</a:t>
            </a:r>
            <a:r>
              <a:rPr lang="en-US" sz="2800" dirty="0"/>
              <a:t> </a:t>
            </a:r>
            <a:r>
              <a:rPr lang="en-US" sz="2800" dirty="0" err="1"/>
              <a:t>thống</a:t>
            </a:r>
            <a:r>
              <a:rPr lang="en-US" sz="2800" dirty="0"/>
              <a:t> </a:t>
            </a:r>
            <a:r>
              <a:rPr lang="en-US" sz="2800" dirty="0" err="1"/>
              <a:t>kê</a:t>
            </a:r>
            <a:r>
              <a:rPr lang="en-US" sz="2800" dirty="0"/>
              <a:t> </a:t>
            </a:r>
            <a:r>
              <a:rPr lang="en-US" sz="2800" dirty="0" err="1"/>
              <a:t>được</a:t>
            </a:r>
            <a:r>
              <a:rPr lang="en-US" sz="2800" dirty="0"/>
              <a:t> </a:t>
            </a:r>
            <a:r>
              <a:rPr lang="en-US" sz="2800" dirty="0" err="1"/>
              <a:t>lương</a:t>
            </a:r>
            <a:r>
              <a:rPr lang="en-US" sz="2800" dirty="0"/>
              <a:t> </a:t>
            </a:r>
            <a:r>
              <a:rPr lang="en-US" sz="2800" dirty="0" err="1"/>
              <a:t>nhân</a:t>
            </a:r>
            <a:r>
              <a:rPr lang="en-US" sz="2800" dirty="0"/>
              <a:t> </a:t>
            </a:r>
            <a:r>
              <a:rPr lang="en-US" sz="2800" dirty="0" err="1"/>
              <a:t>viên</a:t>
            </a:r>
            <a:endParaRPr lang="en-US" sz="2800" dirty="0"/>
          </a:p>
          <a:p>
            <a:r>
              <a:rPr lang="en-US" sz="2800" dirty="0"/>
              <a:t>Do </a:t>
            </a:r>
            <a:r>
              <a:rPr lang="en-US" sz="2800" dirty="0" err="1"/>
              <a:t>chưa</a:t>
            </a:r>
            <a:r>
              <a:rPr lang="en-US" sz="2800" dirty="0"/>
              <a:t> </a:t>
            </a:r>
            <a:r>
              <a:rPr lang="en-US" sz="2800" dirty="0" err="1"/>
              <a:t>có</a:t>
            </a:r>
            <a:r>
              <a:rPr lang="en-US" sz="2800" dirty="0"/>
              <a:t> </a:t>
            </a:r>
            <a:r>
              <a:rPr lang="en-US" sz="2800" dirty="0" err="1"/>
              <a:t>chức</a:t>
            </a:r>
            <a:r>
              <a:rPr lang="en-US" sz="2800" dirty="0"/>
              <a:t> </a:t>
            </a:r>
            <a:r>
              <a:rPr lang="en-US" sz="2800" dirty="0" err="1"/>
              <a:t>năng</a:t>
            </a:r>
            <a:r>
              <a:rPr lang="en-US" sz="2800" dirty="0"/>
              <a:t> </a:t>
            </a:r>
            <a:r>
              <a:rPr lang="en-US" sz="2800" dirty="0" err="1"/>
              <a:t>nhập</a:t>
            </a:r>
            <a:r>
              <a:rPr lang="en-US" sz="2800" dirty="0"/>
              <a:t> </a:t>
            </a:r>
            <a:r>
              <a:rPr lang="en-US" sz="2800" dirty="0" err="1"/>
              <a:t>hàng</a:t>
            </a:r>
            <a:r>
              <a:rPr lang="en-US" sz="2800" dirty="0"/>
              <a:t> </a:t>
            </a:r>
            <a:r>
              <a:rPr lang="en-US" sz="2800" dirty="0" err="1"/>
              <a:t>nên</a:t>
            </a:r>
            <a:r>
              <a:rPr lang="en-US" sz="2800" dirty="0"/>
              <a:t> </a:t>
            </a:r>
            <a:r>
              <a:rPr lang="en-US" sz="2800" dirty="0" err="1"/>
              <a:t>chưa</a:t>
            </a:r>
            <a:r>
              <a:rPr lang="en-US" sz="2800" dirty="0"/>
              <a:t> </a:t>
            </a:r>
            <a:r>
              <a:rPr lang="en-US" sz="2800" dirty="0" err="1"/>
              <a:t>có</a:t>
            </a:r>
            <a:r>
              <a:rPr lang="en-US" sz="2800" dirty="0"/>
              <a:t> </a:t>
            </a:r>
            <a:r>
              <a:rPr lang="en-US" sz="2800" dirty="0" err="1"/>
              <a:t>thống</a:t>
            </a:r>
            <a:r>
              <a:rPr lang="en-US" sz="2800" dirty="0"/>
              <a:t> </a:t>
            </a:r>
            <a:r>
              <a:rPr lang="en-US" sz="2800" dirty="0" err="1"/>
              <a:t>kê</a:t>
            </a:r>
            <a:r>
              <a:rPr lang="en-US" sz="2800" dirty="0"/>
              <a:t> </a:t>
            </a:r>
            <a:r>
              <a:rPr lang="en-US" sz="2800" dirty="0" err="1"/>
              <a:t>được</a:t>
            </a:r>
            <a:r>
              <a:rPr lang="en-US" sz="2800" dirty="0"/>
              <a:t> </a:t>
            </a:r>
            <a:r>
              <a:rPr lang="en-US" sz="2800" dirty="0" err="1"/>
              <a:t>số</a:t>
            </a:r>
            <a:r>
              <a:rPr lang="en-US" sz="2800" dirty="0"/>
              <a:t> </a:t>
            </a:r>
            <a:r>
              <a:rPr lang="en-US" sz="2800" dirty="0" err="1"/>
              <a:t>hàng</a:t>
            </a:r>
            <a:r>
              <a:rPr lang="en-US" sz="2800" dirty="0"/>
              <a:t> </a:t>
            </a:r>
            <a:r>
              <a:rPr lang="en-US" sz="2800" dirty="0" err="1"/>
              <a:t>tồn</a:t>
            </a:r>
            <a:r>
              <a:rPr lang="en-US" sz="2800" dirty="0"/>
              <a:t> </a:t>
            </a:r>
            <a:r>
              <a:rPr lang="en-US" sz="2800" dirty="0" err="1"/>
              <a:t>và</a:t>
            </a:r>
            <a:r>
              <a:rPr lang="en-US" sz="2800" dirty="0"/>
              <a:t> </a:t>
            </a:r>
            <a:r>
              <a:rPr lang="en-US" sz="2800" dirty="0" err="1"/>
              <a:t>số</a:t>
            </a:r>
            <a:r>
              <a:rPr lang="en-US" sz="2800" dirty="0"/>
              <a:t> </a:t>
            </a:r>
            <a:r>
              <a:rPr lang="en-US" sz="2800" dirty="0" err="1"/>
              <a:t>hàng</a:t>
            </a:r>
            <a:r>
              <a:rPr lang="en-US" sz="2800" dirty="0"/>
              <a:t> </a:t>
            </a:r>
            <a:r>
              <a:rPr lang="en-US" sz="2800" dirty="0" err="1"/>
              <a:t>hết</a:t>
            </a:r>
            <a:r>
              <a:rPr lang="en-US" sz="2800" dirty="0"/>
              <a:t>.</a:t>
            </a:r>
          </a:p>
        </p:txBody>
      </p:sp>
    </p:spTree>
    <p:extLst>
      <p:ext uri="{BB962C8B-B14F-4D97-AF65-F5344CB8AC3E}">
        <p14:creationId xmlns:p14="http://schemas.microsoft.com/office/powerpoint/2010/main" val="25776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6E0DE-F16E-4AD3-AE1F-E8586FFEBA2B}"/>
              </a:ext>
            </a:extLst>
          </p:cNvPr>
          <p:cNvSpPr txBox="1">
            <a:spLocks/>
          </p:cNvSpPr>
          <p:nvPr/>
        </p:nvSpPr>
        <p:spPr>
          <a:xfrm>
            <a:off x="1069848" y="304408"/>
            <a:ext cx="4730451" cy="1146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altLang="vi-VN" sz="4400" b="1" err="1"/>
              <a:t>Kết</a:t>
            </a:r>
            <a:r>
              <a:rPr lang="en-US" altLang="vi-VN" sz="4400" b="1"/>
              <a:t> </a:t>
            </a:r>
            <a:r>
              <a:rPr lang="en-US" altLang="vi-VN" sz="4400" b="1" err="1"/>
              <a:t>luận</a:t>
            </a:r>
            <a:endParaRPr lang="en-US" sz="4400" b="1"/>
          </a:p>
        </p:txBody>
      </p:sp>
      <p:sp>
        <p:nvSpPr>
          <p:cNvPr id="7" name="Content Placeholder 2">
            <a:extLst>
              <a:ext uri="{FF2B5EF4-FFF2-40B4-BE49-F238E27FC236}">
                <a16:creationId xmlns:a16="http://schemas.microsoft.com/office/drawing/2014/main" id="{75FBCBE0-829E-4BF8-AFCC-C7A8CA0DE51B}"/>
              </a:ext>
            </a:extLst>
          </p:cNvPr>
          <p:cNvSpPr txBox="1">
            <a:spLocks/>
          </p:cNvSpPr>
          <p:nvPr/>
        </p:nvSpPr>
        <p:spPr>
          <a:xfrm>
            <a:off x="1069848" y="1450428"/>
            <a:ext cx="4730451" cy="472177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182880">
              <a:lnSpc>
                <a:spcPct val="90000"/>
              </a:lnSpc>
              <a:buClr>
                <a:schemeClr val="accent1">
                  <a:lumMod val="75000"/>
                </a:schemeClr>
              </a:buClr>
              <a:buSzPct val="85000"/>
            </a:pPr>
            <a:r>
              <a:rPr lang="en-US" sz="2400" b="1" dirty="0" err="1"/>
              <a:t>Hướng</a:t>
            </a:r>
            <a:r>
              <a:rPr lang="en-US" sz="2400" b="1" dirty="0"/>
              <a:t> </a:t>
            </a:r>
            <a:r>
              <a:rPr lang="en-US" sz="2400" b="1" dirty="0" err="1"/>
              <a:t>phát</a:t>
            </a:r>
            <a:r>
              <a:rPr lang="en-US" sz="2400" b="1" dirty="0"/>
              <a:t> </a:t>
            </a:r>
            <a:r>
              <a:rPr lang="en-US" sz="2400" b="1" dirty="0" err="1"/>
              <a:t>triển</a:t>
            </a:r>
            <a:endParaRPr lang="en-US" sz="2400" b="1" dirty="0"/>
          </a:p>
          <a:p>
            <a:pPr marL="0" indent="-182880">
              <a:lnSpc>
                <a:spcPct val="90000"/>
              </a:lnSpc>
              <a:buClr>
                <a:schemeClr val="accent1">
                  <a:lumMod val="75000"/>
                </a:schemeClr>
              </a:buClr>
              <a:buSzPct val="85000"/>
            </a:pPr>
            <a:r>
              <a:rPr lang="en-US" sz="2400" dirty="0" err="1"/>
              <a:t>Thêm</a:t>
            </a:r>
            <a:r>
              <a:rPr lang="en-US" sz="2400" dirty="0"/>
              <a:t> </a:t>
            </a:r>
            <a:r>
              <a:rPr lang="en-US" sz="2400" dirty="0" err="1"/>
              <a:t>chức</a:t>
            </a:r>
            <a:r>
              <a:rPr lang="en-US" sz="2400" dirty="0"/>
              <a:t> </a:t>
            </a:r>
            <a:r>
              <a:rPr lang="en-US" sz="2400" dirty="0" err="1"/>
              <a:t>năng</a:t>
            </a:r>
            <a:r>
              <a:rPr lang="en-US" sz="2400" dirty="0"/>
              <a:t> </a:t>
            </a:r>
            <a:r>
              <a:rPr lang="en-US" sz="2400" dirty="0" err="1"/>
              <a:t>chấm</a:t>
            </a:r>
            <a:r>
              <a:rPr lang="en-US" sz="2400" dirty="0"/>
              <a:t> </a:t>
            </a:r>
            <a:r>
              <a:rPr lang="en-US" sz="2400" dirty="0" err="1"/>
              <a:t>công</a:t>
            </a:r>
            <a:endParaRPr lang="en-US" sz="2400" dirty="0"/>
          </a:p>
          <a:p>
            <a:pPr marL="0" indent="-182880">
              <a:lnSpc>
                <a:spcPct val="90000"/>
              </a:lnSpc>
              <a:buClr>
                <a:schemeClr val="accent1">
                  <a:lumMod val="75000"/>
                </a:schemeClr>
              </a:buClr>
              <a:buSzPct val="85000"/>
            </a:pPr>
            <a:r>
              <a:rPr lang="en-US" sz="2400" dirty="0" err="1"/>
              <a:t>Thêm</a:t>
            </a:r>
            <a:r>
              <a:rPr lang="en-US" sz="2400" dirty="0"/>
              <a:t> </a:t>
            </a:r>
            <a:r>
              <a:rPr lang="en-US" sz="2400" dirty="0" err="1"/>
              <a:t>chức</a:t>
            </a:r>
            <a:r>
              <a:rPr lang="en-US" sz="2400" dirty="0"/>
              <a:t> </a:t>
            </a:r>
            <a:r>
              <a:rPr lang="en-US" sz="2400" dirty="0" err="1"/>
              <a:t>tính</a:t>
            </a:r>
            <a:r>
              <a:rPr lang="en-US" sz="2400" dirty="0"/>
              <a:t> </a:t>
            </a:r>
            <a:r>
              <a:rPr lang="en-US" sz="2400" dirty="0" err="1"/>
              <a:t>lương</a:t>
            </a:r>
            <a:r>
              <a:rPr lang="en-US" sz="2400" dirty="0"/>
              <a:t> </a:t>
            </a:r>
            <a:r>
              <a:rPr lang="en-US" sz="2400" dirty="0" err="1"/>
              <a:t>nhân</a:t>
            </a:r>
            <a:r>
              <a:rPr lang="en-US" sz="2400" dirty="0"/>
              <a:t> </a:t>
            </a:r>
            <a:r>
              <a:rPr lang="en-US" sz="2400" dirty="0" err="1"/>
              <a:t>viên</a:t>
            </a:r>
            <a:endParaRPr lang="en-US" sz="2400" dirty="0"/>
          </a:p>
          <a:p>
            <a:pPr marL="0" indent="-182880">
              <a:lnSpc>
                <a:spcPct val="90000"/>
              </a:lnSpc>
              <a:buClr>
                <a:schemeClr val="accent1">
                  <a:lumMod val="75000"/>
                </a:schemeClr>
              </a:buClr>
              <a:buSzPct val="85000"/>
            </a:pPr>
            <a:r>
              <a:rPr lang="en-US" sz="2400" dirty="0" err="1"/>
              <a:t>Quản</a:t>
            </a:r>
            <a:r>
              <a:rPr lang="en-US" sz="2400" dirty="0"/>
              <a:t> </a:t>
            </a:r>
            <a:r>
              <a:rPr lang="en-US" sz="2400" dirty="0" err="1"/>
              <a:t>lý</a:t>
            </a:r>
            <a:r>
              <a:rPr lang="en-US" sz="2400" dirty="0"/>
              <a:t> </a:t>
            </a:r>
            <a:r>
              <a:rPr lang="en-US" sz="2400" dirty="0" err="1"/>
              <a:t>từ</a:t>
            </a:r>
            <a:r>
              <a:rPr lang="en-US" sz="2400" dirty="0"/>
              <a:t> </a:t>
            </a:r>
            <a:r>
              <a:rPr lang="en-US" sz="2400" dirty="0" err="1"/>
              <a:t>xa</a:t>
            </a:r>
            <a:endParaRPr lang="en-US" sz="2400" dirty="0"/>
          </a:p>
          <a:p>
            <a:pPr marL="0" indent="-182880">
              <a:lnSpc>
                <a:spcPct val="90000"/>
              </a:lnSpc>
              <a:buClr>
                <a:schemeClr val="accent1">
                  <a:lumMod val="75000"/>
                </a:schemeClr>
              </a:buClr>
              <a:buSzPct val="85000"/>
            </a:pPr>
            <a:r>
              <a:rPr lang="en-US" sz="2400" dirty="0" err="1"/>
              <a:t>Chức</a:t>
            </a:r>
            <a:r>
              <a:rPr lang="en-US" sz="2400" dirty="0"/>
              <a:t> </a:t>
            </a:r>
            <a:r>
              <a:rPr lang="en-US" sz="2400" dirty="0" err="1"/>
              <a:t>năng</a:t>
            </a:r>
            <a:r>
              <a:rPr lang="en-US" sz="2400" dirty="0"/>
              <a:t> </a:t>
            </a:r>
            <a:r>
              <a:rPr lang="en-US" sz="2400" dirty="0" err="1"/>
              <a:t>quản</a:t>
            </a:r>
            <a:r>
              <a:rPr lang="en-US" sz="2400" dirty="0"/>
              <a:t> </a:t>
            </a:r>
            <a:r>
              <a:rPr lang="en-US" sz="2400" dirty="0" err="1"/>
              <a:t>lý</a:t>
            </a:r>
            <a:r>
              <a:rPr lang="en-US" sz="2400" dirty="0"/>
              <a:t> </a:t>
            </a:r>
            <a:r>
              <a:rPr lang="en-US" sz="2400" dirty="0" err="1"/>
              <a:t>tài</a:t>
            </a:r>
            <a:r>
              <a:rPr lang="en-US" sz="2400" dirty="0"/>
              <a:t> </a:t>
            </a:r>
            <a:r>
              <a:rPr lang="en-US" sz="2400" dirty="0" err="1"/>
              <a:t>khoản</a:t>
            </a:r>
            <a:endParaRPr lang="en-US" sz="2400" dirty="0"/>
          </a:p>
          <a:p>
            <a:pPr marL="0" indent="-182880">
              <a:lnSpc>
                <a:spcPct val="90000"/>
              </a:lnSpc>
              <a:buClr>
                <a:schemeClr val="accent1">
                  <a:lumMod val="75000"/>
                </a:schemeClr>
              </a:buClr>
              <a:buSzPct val="85000"/>
            </a:pPr>
            <a:endParaRPr lang="en-US" sz="2400" b="1" dirty="0"/>
          </a:p>
          <a:p>
            <a:pPr marL="0" indent="-182880">
              <a:lnSpc>
                <a:spcPct val="90000"/>
              </a:lnSpc>
              <a:buClr>
                <a:schemeClr val="accent1">
                  <a:lumMod val="75000"/>
                </a:schemeClr>
              </a:buClr>
              <a:buSzPct val="85000"/>
            </a:pPr>
            <a:endParaRPr lang="en-US" sz="2400" dirty="0"/>
          </a:p>
        </p:txBody>
      </p:sp>
      <p:pic>
        <p:nvPicPr>
          <p:cNvPr id="3" name="Picture 2" descr="Icon&#10;&#10;Description automatically generated with medium confidence">
            <a:extLst>
              <a:ext uri="{FF2B5EF4-FFF2-40B4-BE49-F238E27FC236}">
                <a16:creationId xmlns:a16="http://schemas.microsoft.com/office/drawing/2014/main" id="{61DBE195-5D22-489D-A99C-696215CA036C}"/>
              </a:ext>
            </a:extLst>
          </p:cNvPr>
          <p:cNvPicPr>
            <a:picLocks noChangeAspect="1"/>
          </p:cNvPicPr>
          <p:nvPr/>
        </p:nvPicPr>
        <p:blipFill rotWithShape="1">
          <a:blip r:embed="rId3">
            <a:extLst>
              <a:ext uri="{28A0092B-C50C-407E-A947-70E740481C1C}">
                <a14:useLocalDpi xmlns:a14="http://schemas.microsoft.com/office/drawing/2010/main" val="0"/>
              </a:ext>
            </a:extLst>
          </a:blip>
          <a:srcRect l="3443" r="5005" b="4"/>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Tree>
    <p:extLst>
      <p:ext uri="{BB962C8B-B14F-4D97-AF65-F5344CB8AC3E}">
        <p14:creationId xmlns:p14="http://schemas.microsoft.com/office/powerpoint/2010/main" val="3079499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2B75CD0-CC38-410D-AA24-82FAC2F79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07" y="202972"/>
            <a:ext cx="7153811" cy="4029980"/>
          </a:xfrm>
          <a:prstGeom prst="rect">
            <a:avLst/>
          </a:prstGeom>
        </p:spPr>
      </p:pic>
      <p:sp>
        <p:nvSpPr>
          <p:cNvPr id="2" name="Rectangle 1">
            <a:extLst>
              <a:ext uri="{FF2B5EF4-FFF2-40B4-BE49-F238E27FC236}">
                <a16:creationId xmlns:a16="http://schemas.microsoft.com/office/drawing/2014/main" id="{FA73163A-7336-4FCB-967E-96DF4D53F1B7}"/>
              </a:ext>
            </a:extLst>
          </p:cNvPr>
          <p:cNvSpPr/>
          <p:nvPr/>
        </p:nvSpPr>
        <p:spPr>
          <a:xfrm>
            <a:off x="156411" y="4232952"/>
            <a:ext cx="11923294" cy="2072042"/>
          </a:xfrm>
          <a:prstGeom prst="rect">
            <a:avLst/>
          </a:prstGeom>
          <a:noFill/>
        </p:spPr>
        <p:txBody>
          <a:bodyPr wrap="square" lIns="91440" tIns="45720" rIns="91440" bIns="45720">
            <a:spAutoFit/>
          </a:bodyPr>
          <a:lstStyle/>
          <a:p>
            <a:pPr algn="ctr">
              <a:lnSpc>
                <a:spcPct val="120000"/>
              </a:lnSpc>
              <a:spcAft>
                <a:spcPts val="600"/>
              </a:spcAft>
            </a:pP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Cảm</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ơn</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quy</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thầy</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cô</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đa</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chú ý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lắng</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r>
              <a:rPr lang="en-US" altLang="vi-VN"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nghe</a:t>
            </a:r>
            <a:r>
              <a:rPr lang="en-US" alt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a:t>
            </a:r>
            <a:endParaRPr 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546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4933-87D4-4A88-BA88-07E968C6A022}"/>
              </a:ext>
            </a:extLst>
          </p:cNvPr>
          <p:cNvSpPr>
            <a:spLocks noGrp="1"/>
          </p:cNvSpPr>
          <p:nvPr>
            <p:ph type="title"/>
          </p:nvPr>
        </p:nvSpPr>
        <p:spPr/>
        <p:txBody>
          <a:bodyPr>
            <a:normAutofit/>
          </a:bodyPr>
          <a:lstStyle/>
          <a:p>
            <a:r>
              <a:rPr lang="en-US" altLang="vi-VN" sz="3000" b="1" dirty="0" err="1">
                <a:latin typeface="Arial" panose="020B0604020202020204" pitchFamily="34" charset="0"/>
                <a:cs typeface="Arial" panose="020B0604020202020204" pitchFamily="34" charset="0"/>
              </a:rPr>
              <a:t>Mục</a:t>
            </a:r>
            <a:r>
              <a:rPr lang="en-US" altLang="vi-VN" sz="3000" b="1" dirty="0">
                <a:latin typeface="Arial" panose="020B0604020202020204" pitchFamily="34" charset="0"/>
                <a:cs typeface="Arial" panose="020B0604020202020204" pitchFamily="34" charset="0"/>
              </a:rPr>
              <a:t> </a:t>
            </a:r>
            <a:r>
              <a:rPr lang="en-US" altLang="vi-VN" sz="3000" b="1" dirty="0" err="1">
                <a:latin typeface="Arial" panose="020B0604020202020204" pitchFamily="34" charset="0"/>
                <a:cs typeface="Arial" panose="020B0604020202020204" pitchFamily="34" charset="0"/>
              </a:rPr>
              <a:t>tiêu</a:t>
            </a:r>
            <a:r>
              <a:rPr lang="en-US" altLang="vi-VN" sz="3000" b="1" dirty="0">
                <a:latin typeface="Arial" panose="020B0604020202020204" pitchFamily="34" charset="0"/>
                <a:cs typeface="Arial" panose="020B0604020202020204" pitchFamily="34" charset="0"/>
              </a:rPr>
              <a:t> </a:t>
            </a:r>
            <a:r>
              <a:rPr lang="en-US" altLang="vi-VN" sz="3000" b="1" dirty="0" err="1">
                <a:latin typeface="Arial" panose="020B0604020202020204" pitchFamily="34" charset="0"/>
                <a:cs typeface="Arial" panose="020B0604020202020204" pitchFamily="34" charset="0"/>
              </a:rPr>
              <a:t>đề</a:t>
            </a:r>
            <a:r>
              <a:rPr lang="en-US" altLang="vi-VN" sz="3000" b="1" dirty="0">
                <a:latin typeface="Arial" panose="020B0604020202020204" pitchFamily="34" charset="0"/>
                <a:cs typeface="Arial" panose="020B0604020202020204" pitchFamily="34" charset="0"/>
              </a:rPr>
              <a:t> </a:t>
            </a:r>
            <a:r>
              <a:rPr lang="en-US" altLang="vi-VN" sz="3000" b="1" dirty="0" err="1">
                <a:latin typeface="Arial" panose="020B0604020202020204" pitchFamily="34" charset="0"/>
                <a:cs typeface="Arial" panose="020B0604020202020204" pitchFamily="34" charset="0"/>
              </a:rPr>
              <a:t>tài</a:t>
            </a:r>
            <a:r>
              <a:rPr lang="en-US" altLang="vi-VN" sz="3000" b="1" dirty="0">
                <a:latin typeface="Arial" panose="020B0604020202020204" pitchFamily="34" charset="0"/>
                <a:cs typeface="Arial" panose="020B0604020202020204" pitchFamily="34" charset="0"/>
              </a:rPr>
              <a:t>, </a:t>
            </a:r>
            <a:r>
              <a:rPr lang="en-US" altLang="vi-VN" sz="3000" b="1" dirty="0" err="1">
                <a:latin typeface="Arial" panose="020B0604020202020204" pitchFamily="34" charset="0"/>
                <a:cs typeface="Arial" panose="020B0604020202020204" pitchFamily="34" charset="0"/>
              </a:rPr>
              <a:t>Phạm</a:t>
            </a:r>
            <a:r>
              <a:rPr lang="en-US" altLang="vi-VN" sz="3000" b="1" dirty="0">
                <a:latin typeface="Arial" panose="020B0604020202020204" pitchFamily="34" charset="0"/>
                <a:cs typeface="Arial" panose="020B0604020202020204" pitchFamily="34" charset="0"/>
              </a:rPr>
              <a:t> vi </a:t>
            </a:r>
            <a:r>
              <a:rPr lang="en-US" altLang="vi-VN" sz="3000" b="1" dirty="0" err="1">
                <a:latin typeface="Arial" panose="020B0604020202020204" pitchFamily="34" charset="0"/>
                <a:cs typeface="Arial" panose="020B0604020202020204" pitchFamily="34" charset="0"/>
              </a:rPr>
              <a:t>đề</a:t>
            </a:r>
            <a:r>
              <a:rPr lang="en-US" altLang="vi-VN" sz="3000" b="1" dirty="0">
                <a:latin typeface="Arial" panose="020B0604020202020204" pitchFamily="34" charset="0"/>
                <a:cs typeface="Arial" panose="020B0604020202020204" pitchFamily="34" charset="0"/>
              </a:rPr>
              <a:t> </a:t>
            </a:r>
            <a:r>
              <a:rPr lang="en-US" altLang="vi-VN" sz="3000" b="1" dirty="0" err="1">
                <a:latin typeface="Arial" panose="020B0604020202020204" pitchFamily="34" charset="0"/>
                <a:cs typeface="Arial" panose="020B0604020202020204" pitchFamily="34" charset="0"/>
              </a:rPr>
              <a:t>tài</a:t>
            </a:r>
            <a:endParaRPr lang="vi-VN"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0042EAC-992C-4BCB-A414-6EC467AE6722}"/>
              </a:ext>
            </a:extLst>
          </p:cNvPr>
          <p:cNvSpPr>
            <a:spLocks noGrp="1"/>
          </p:cNvSpPr>
          <p:nvPr>
            <p:ph idx="1"/>
          </p:nvPr>
        </p:nvSpPr>
        <p:spPr>
          <a:xfrm>
            <a:off x="838200" y="1955275"/>
            <a:ext cx="10515600" cy="2806798"/>
          </a:xfrm>
        </p:spPr>
        <p:txBody>
          <a:bodyPr>
            <a:noAutofit/>
          </a:bodyPr>
          <a:lstStyle/>
          <a:p>
            <a:pPr indent="0" algn="just">
              <a:lnSpc>
                <a:spcPct val="100000"/>
              </a:lnSpc>
              <a:buNone/>
            </a:pPr>
            <a:r>
              <a:rPr lang="en-US" altLang="vi-VN" sz="2200" i="1" dirty="0">
                <a:latin typeface="Times New Roman" panose="02020603050405020304" pitchFamily="18" charset="0"/>
                <a:cs typeface="Times New Roman" panose="02020603050405020304" pitchFamily="18" charset="0"/>
              </a:rPr>
              <a:t>-  </a:t>
            </a:r>
            <a:r>
              <a:rPr lang="en-US" altLang="vi-VN" sz="2200" i="1" dirty="0" err="1">
                <a:latin typeface="Times New Roman" panose="02020603050405020304" pitchFamily="18" charset="0"/>
                <a:cs typeface="Times New Roman" panose="02020603050405020304" pitchFamily="18" charset="0"/>
              </a:rPr>
              <a:t>Mục</a:t>
            </a:r>
            <a:r>
              <a:rPr lang="en-US" altLang="vi-VN" sz="2200" i="1" dirty="0">
                <a:latin typeface="Times New Roman" panose="02020603050405020304" pitchFamily="18" charset="0"/>
                <a:cs typeface="Times New Roman" panose="02020603050405020304" pitchFamily="18" charset="0"/>
              </a:rPr>
              <a:t> </a:t>
            </a:r>
            <a:r>
              <a:rPr lang="en-US" altLang="vi-VN" sz="2200" i="1" dirty="0" err="1">
                <a:latin typeface="Times New Roman" panose="02020603050405020304" pitchFamily="18" charset="0"/>
                <a:cs typeface="Times New Roman" panose="02020603050405020304" pitchFamily="18" charset="0"/>
              </a:rPr>
              <a:t>tiêu</a:t>
            </a:r>
            <a:r>
              <a:rPr lang="en-US" altLang="vi-VN" sz="2200" i="1" dirty="0">
                <a:latin typeface="Times New Roman" panose="02020603050405020304" pitchFamily="18" charset="0"/>
                <a:cs typeface="Times New Roman" panose="02020603050405020304" pitchFamily="18" charset="0"/>
              </a:rPr>
              <a:t> </a:t>
            </a:r>
            <a:r>
              <a:rPr lang="en-US" altLang="vi-VN" sz="2200" i="1" dirty="0" err="1">
                <a:latin typeface="Times New Roman" panose="02020603050405020304" pitchFamily="18" charset="0"/>
                <a:cs typeface="Times New Roman" panose="02020603050405020304" pitchFamily="18" charset="0"/>
              </a:rPr>
              <a:t>đề</a:t>
            </a:r>
            <a:r>
              <a:rPr lang="en-US" altLang="vi-VN" sz="2200" i="1" dirty="0">
                <a:latin typeface="Times New Roman" panose="02020603050405020304" pitchFamily="18" charset="0"/>
                <a:cs typeface="Times New Roman" panose="02020603050405020304" pitchFamily="18" charset="0"/>
              </a:rPr>
              <a:t> </a:t>
            </a:r>
            <a:r>
              <a:rPr lang="en-US" altLang="vi-VN" sz="2200" i="1" dirty="0" err="1">
                <a:latin typeface="Times New Roman" panose="02020603050405020304" pitchFamily="18" charset="0"/>
                <a:cs typeface="Times New Roman" panose="02020603050405020304" pitchFamily="18" charset="0"/>
              </a:rPr>
              <a:t>tài</a:t>
            </a:r>
            <a:r>
              <a:rPr lang="en-US" altLang="vi-VN" sz="2200" i="1" dirty="0">
                <a:latin typeface="Times New Roman" panose="02020603050405020304" pitchFamily="18" charset="0"/>
                <a:cs typeface="Times New Roman" panose="02020603050405020304" pitchFamily="18" charset="0"/>
              </a:rPr>
              <a:t>:</a:t>
            </a:r>
            <a:endParaRPr lang="en-US" sz="22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870" algn="just">
              <a:lnSpc>
                <a:spcPct val="100000"/>
              </a:lnSpc>
            </a:pP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mua</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bán</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sách</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870" algn="just">
              <a:lnSpc>
                <a:spcPct val="100000"/>
              </a:lnSpc>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Cho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870" algn="just">
              <a:lnSpc>
                <a:spcPct val="100000"/>
              </a:lnSpc>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Cho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870" algn="just">
              <a:lnSpc>
                <a:spcPct val="100000"/>
              </a:lnSpc>
            </a:pP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kê</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22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663BE66C-C28A-4233-84FE-1658E6D68F37}"/>
              </a:ext>
            </a:extLst>
          </p:cNvPr>
          <p:cNvSpPr txBox="1">
            <a:spLocks/>
          </p:cNvSpPr>
          <p:nvPr/>
        </p:nvSpPr>
        <p:spPr>
          <a:xfrm>
            <a:off x="838200" y="4762073"/>
            <a:ext cx="10290048" cy="1547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300" indent="-342900">
              <a:lnSpc>
                <a:spcPct val="100000"/>
              </a:lnSpc>
              <a:spcBef>
                <a:spcPts val="0"/>
              </a:spcBef>
              <a:buFontTx/>
              <a:buChar char="-"/>
            </a:pPr>
            <a:r>
              <a:rPr lang="en-US" altLang="vi-VN" sz="2200" i="1" dirty="0" err="1">
                <a:latin typeface="Times New Roman" panose="02020603050405020304" pitchFamily="18" charset="0"/>
                <a:cs typeface="Times New Roman" panose="02020603050405020304" pitchFamily="18" charset="0"/>
              </a:rPr>
              <a:t>Phạm</a:t>
            </a:r>
            <a:r>
              <a:rPr lang="en-US" altLang="vi-VN" sz="2200" i="1" dirty="0">
                <a:latin typeface="Times New Roman" panose="02020603050405020304" pitchFamily="18" charset="0"/>
                <a:cs typeface="Times New Roman" panose="02020603050405020304" pitchFamily="18" charset="0"/>
              </a:rPr>
              <a:t> vi </a:t>
            </a:r>
            <a:r>
              <a:rPr lang="en-US" altLang="vi-VN" sz="2200" i="1" dirty="0" err="1">
                <a:latin typeface="Times New Roman" panose="02020603050405020304" pitchFamily="18" charset="0"/>
                <a:cs typeface="Times New Roman" panose="02020603050405020304" pitchFamily="18" charset="0"/>
              </a:rPr>
              <a:t>đề</a:t>
            </a:r>
            <a:r>
              <a:rPr lang="en-US" altLang="vi-VN" sz="2200" i="1" dirty="0">
                <a:latin typeface="Times New Roman" panose="02020603050405020304" pitchFamily="18" charset="0"/>
                <a:cs typeface="Times New Roman" panose="02020603050405020304" pitchFamily="18" charset="0"/>
              </a:rPr>
              <a:t> </a:t>
            </a:r>
            <a:r>
              <a:rPr lang="en-US" altLang="vi-VN" sz="2200" i="1" dirty="0" err="1">
                <a:latin typeface="Times New Roman" panose="02020603050405020304" pitchFamily="18" charset="0"/>
                <a:cs typeface="Times New Roman" panose="02020603050405020304" pitchFamily="18" charset="0"/>
              </a:rPr>
              <a:t>tài</a:t>
            </a:r>
            <a:r>
              <a:rPr lang="en-US" altLang="vi-VN" sz="2200" i="1" dirty="0">
                <a:latin typeface="Times New Roman" panose="02020603050405020304" pitchFamily="18" charset="0"/>
                <a:cs typeface="Times New Roman" panose="02020603050405020304" pitchFamily="18" charset="0"/>
              </a:rPr>
              <a:t>:</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 con.</a:t>
            </a:r>
            <a:endParaRPr lang="vi-VN" sz="2200" dirty="0">
              <a:latin typeface="Times New Roman" panose="02020603050405020304" pitchFamily="18" charset="0"/>
              <a:cs typeface="Times New Roman" panose="02020603050405020304" pitchFamily="18" charset="0"/>
            </a:endParaRPr>
          </a:p>
        </p:txBody>
      </p:sp>
      <p:pic>
        <p:nvPicPr>
          <p:cNvPr id="10" name="Picture 9" descr="Icon&#10;&#10;Description automatically generated">
            <a:extLst>
              <a:ext uri="{FF2B5EF4-FFF2-40B4-BE49-F238E27FC236}">
                <a16:creationId xmlns:a16="http://schemas.microsoft.com/office/drawing/2014/main" id="{67DC9696-A0B2-4804-9504-F0FA5E1B1E91}"/>
              </a:ext>
            </a:extLst>
          </p:cNvPr>
          <p:cNvPicPr>
            <a:picLocks noChangeAspect="1"/>
          </p:cNvPicPr>
          <p:nvPr/>
        </p:nvPicPr>
        <p:blipFill rotWithShape="1">
          <a:blip r:embed="rId2">
            <a:extLst>
              <a:ext uri="{28A0092B-C50C-407E-A947-70E740481C1C}">
                <a14:useLocalDpi xmlns:a14="http://schemas.microsoft.com/office/drawing/2010/main" val="0"/>
              </a:ext>
            </a:extLst>
          </a:blip>
          <a:srcRect t="18877" r="-1" b="27193"/>
          <a:stretch/>
        </p:blipFill>
        <p:spPr>
          <a:xfrm>
            <a:off x="8286355" y="335110"/>
            <a:ext cx="3538729" cy="1908388"/>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058106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4933-87D4-4A88-BA88-07E968C6A022}"/>
              </a:ext>
            </a:extLst>
          </p:cNvPr>
          <p:cNvSpPr>
            <a:spLocks noGrp="1"/>
          </p:cNvSpPr>
          <p:nvPr>
            <p:ph type="title"/>
          </p:nvPr>
        </p:nvSpPr>
        <p:spPr/>
        <p:txBody>
          <a:bodyPr>
            <a:normAutofit/>
          </a:bodyPr>
          <a:lstStyle/>
          <a:p>
            <a:r>
              <a:rPr lang="en-US" sz="3000" b="1" dirty="0" err="1">
                <a:effectLst/>
                <a:latin typeface="Arial" panose="020B0604020202020204" pitchFamily="34" charset="0"/>
                <a:ea typeface="Times New Roman" panose="02020603050405020304" pitchFamily="18" charset="0"/>
                <a:cs typeface="Arial" panose="020B0604020202020204" pitchFamily="34" charset="0"/>
              </a:rPr>
              <a:t>Mô</a:t>
            </a:r>
            <a:r>
              <a:rPr lang="en-US" sz="3000" b="1" dirty="0">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effectLst/>
                <a:latin typeface="Arial" panose="020B0604020202020204" pitchFamily="34" charset="0"/>
                <a:ea typeface="Times New Roman" panose="02020603050405020304" pitchFamily="18" charset="0"/>
                <a:cs typeface="Arial" panose="020B0604020202020204" pitchFamily="34" charset="0"/>
              </a:rPr>
              <a:t>tả</a:t>
            </a:r>
            <a:r>
              <a:rPr lang="en-US" sz="3000" b="1" dirty="0">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effectLst/>
                <a:latin typeface="Arial" panose="020B0604020202020204" pitchFamily="34" charset="0"/>
                <a:ea typeface="Times New Roman" panose="02020603050405020304" pitchFamily="18" charset="0"/>
                <a:cs typeface="Arial" panose="020B0604020202020204" pitchFamily="34" charset="0"/>
              </a:rPr>
              <a:t>yêu</a:t>
            </a:r>
            <a:r>
              <a:rPr lang="en-US" sz="3000" b="1" dirty="0">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effectLst/>
                <a:latin typeface="Arial" panose="020B0604020202020204" pitchFamily="34" charset="0"/>
                <a:ea typeface="Times New Roman" panose="02020603050405020304" pitchFamily="18" charset="0"/>
                <a:cs typeface="Arial" panose="020B0604020202020204" pitchFamily="34" charset="0"/>
              </a:rPr>
              <a:t>cầu</a:t>
            </a:r>
            <a:r>
              <a:rPr lang="en-US" sz="3000" b="1" dirty="0">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effectLst/>
                <a:latin typeface="Arial" panose="020B0604020202020204" pitchFamily="34" charset="0"/>
                <a:ea typeface="Times New Roman" panose="02020603050405020304" pitchFamily="18" charset="0"/>
                <a:cs typeface="Arial" panose="020B0604020202020204" pitchFamily="34" charset="0"/>
              </a:rPr>
              <a:t>chức</a:t>
            </a:r>
            <a:r>
              <a:rPr lang="en-US" sz="3000" b="1" dirty="0">
                <a:effectLst/>
                <a:latin typeface="Arial" panose="020B0604020202020204" pitchFamily="34" charset="0"/>
                <a:ea typeface="Times New Roman" panose="02020603050405020304" pitchFamily="18" charset="0"/>
                <a:cs typeface="Arial" panose="020B0604020202020204" pitchFamily="34" charset="0"/>
              </a:rPr>
              <a:t> </a:t>
            </a:r>
            <a:r>
              <a:rPr lang="en-US" sz="3000" b="1" dirty="0" err="1">
                <a:effectLst/>
                <a:latin typeface="Arial" panose="020B0604020202020204" pitchFamily="34" charset="0"/>
                <a:ea typeface="Times New Roman" panose="02020603050405020304" pitchFamily="18" charset="0"/>
                <a:cs typeface="Arial" panose="020B0604020202020204" pitchFamily="34" charset="0"/>
              </a:rPr>
              <a:t>năng</a:t>
            </a:r>
            <a:endParaRPr lang="vi-VN" sz="30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53ABAB-2F12-473C-BEEC-C8A1665337A3}"/>
              </a:ext>
            </a:extLst>
          </p:cNvPr>
          <p:cNvSpPr txBox="1"/>
          <p:nvPr/>
        </p:nvSpPr>
        <p:spPr>
          <a:xfrm>
            <a:off x="1063752" y="2093976"/>
            <a:ext cx="10502606" cy="3903954"/>
          </a:xfrm>
          <a:prstGeom prst="rect">
            <a:avLst/>
          </a:prstGeom>
          <a:noFill/>
        </p:spPr>
        <p:txBody>
          <a:bodyPr wrap="square" rtlCol="0">
            <a:spAutoFit/>
          </a:bodyPr>
          <a:lstStyle/>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trữ</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in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p:txBody>
      </p:sp>
      <p:pic>
        <p:nvPicPr>
          <p:cNvPr id="7" name="Picture 6" descr="Icon&#10;&#10;Description automatically generated">
            <a:extLst>
              <a:ext uri="{FF2B5EF4-FFF2-40B4-BE49-F238E27FC236}">
                <a16:creationId xmlns:a16="http://schemas.microsoft.com/office/drawing/2014/main" id="{A80DB2CE-E867-4DC8-B575-0D1F242FC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990" y="354664"/>
            <a:ext cx="2944368" cy="2944368"/>
          </a:xfrm>
          <a:prstGeom prst="bracketPair">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40649924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4554-A7D2-4621-850D-1E858DEDC1F2}"/>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kumimoji="0" lang="en-US" altLang="vi-VN" sz="6000" strike="noStrike" normalizeH="0" dirty="0" err="1">
                <a:ln>
                  <a:noFill/>
                </a:ln>
                <a:latin typeface="Bahnschrift SemiLight SemiConde" panose="020B0502040204020203" pitchFamily="34" charset="0"/>
              </a:rPr>
              <a:t>C</a:t>
            </a:r>
            <a:r>
              <a:rPr lang="en-US" altLang="vi-VN" sz="6000" dirty="0" err="1">
                <a:latin typeface="Bahnschrift SemiLight SemiConde" panose="020B0502040204020203" pitchFamily="34" charset="0"/>
              </a:rPr>
              <a:t>ơ</a:t>
            </a:r>
            <a:r>
              <a:rPr lang="en-US" altLang="vi-VN" sz="6000" dirty="0">
                <a:latin typeface="Bahnschrift SemiLight SemiConde" panose="020B0502040204020203" pitchFamily="34" charset="0"/>
              </a:rPr>
              <a:t> </a:t>
            </a:r>
            <a:r>
              <a:rPr lang="en-US" altLang="vi-VN" sz="6000" dirty="0" err="1">
                <a:latin typeface="Bahnschrift SemiLight SemiConde" panose="020B0502040204020203" pitchFamily="34" charset="0"/>
              </a:rPr>
              <a:t>sở</a:t>
            </a:r>
            <a:r>
              <a:rPr lang="en-US" altLang="vi-VN" sz="6000" dirty="0">
                <a:latin typeface="Bahnschrift SemiLight SemiConde" panose="020B0502040204020203" pitchFamily="34" charset="0"/>
              </a:rPr>
              <a:t> </a:t>
            </a:r>
            <a:r>
              <a:rPr lang="en-US" altLang="vi-VN" sz="6000" dirty="0" err="1">
                <a:latin typeface="Bahnschrift SemiLight SemiConde" panose="020B0502040204020203" pitchFamily="34" charset="0"/>
              </a:rPr>
              <a:t>lý</a:t>
            </a:r>
            <a:r>
              <a:rPr lang="en-US" altLang="vi-VN" sz="6000" dirty="0">
                <a:latin typeface="Bahnschrift SemiLight SemiConde" panose="020B0502040204020203" pitchFamily="34" charset="0"/>
              </a:rPr>
              <a:t> </a:t>
            </a:r>
            <a:r>
              <a:rPr lang="en-US" altLang="vi-VN" sz="6000" dirty="0" err="1">
                <a:latin typeface="Bahnschrift SemiLight SemiConde" panose="020B0502040204020203" pitchFamily="34" charset="0"/>
              </a:rPr>
              <a:t>thuyết</a:t>
            </a:r>
            <a:endParaRPr lang="en-US" sz="6000" dirty="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DFD088C0-A587-459F-A2C1-FFF9F06B8310}"/>
              </a:ext>
            </a:extLst>
          </p:cNvPr>
          <p:cNvSpPr txBox="1"/>
          <p:nvPr/>
        </p:nvSpPr>
        <p:spPr>
          <a:xfrm>
            <a:off x="1069848" y="2121408"/>
            <a:ext cx="3584448" cy="4050792"/>
          </a:xfrm>
          <a:prstGeom prst="rect">
            <a:avLst/>
          </a:prstGeom>
        </p:spPr>
        <p:txBody>
          <a:bodyPr vert="horz" lIns="91440" tIns="45720" rIns="91440" bIns="45720" rtlCol="0">
            <a:normAutofit/>
          </a:bodyPr>
          <a:lstStyle/>
          <a:p>
            <a:pPr defTabSz="914400">
              <a:lnSpc>
                <a:spcPct val="150000"/>
              </a:lnSpc>
              <a:spcAft>
                <a:spcPts val="600"/>
              </a:spcAft>
              <a:buClr>
                <a:schemeClr val="accent1">
                  <a:lumMod val="75000"/>
                </a:schemeClr>
              </a:buClr>
              <a:buSzPct val="85000"/>
            </a:pPr>
            <a:r>
              <a:rPr lang="en-US" sz="3200" b="1" i="1" u="sng" dirty="0">
                <a:solidFill>
                  <a:srgbClr val="00B050"/>
                </a:solidFill>
                <a:effectLst/>
              </a:rPr>
              <a:t>Java Swing</a:t>
            </a:r>
          </a:p>
          <a:p>
            <a:pPr defTabSz="914400">
              <a:lnSpc>
                <a:spcPct val="150000"/>
              </a:lnSpc>
              <a:spcAft>
                <a:spcPts val="600"/>
              </a:spcAft>
              <a:buClr>
                <a:schemeClr val="accent1">
                  <a:lumMod val="75000"/>
                </a:schemeClr>
              </a:buClr>
              <a:buSzPct val="85000"/>
            </a:pPr>
            <a:r>
              <a:rPr lang="en-US" sz="3200" b="1" i="1" u="sng" dirty="0">
                <a:solidFill>
                  <a:srgbClr val="FF0000"/>
                </a:solidFill>
              </a:rPr>
              <a:t>MS SQL</a:t>
            </a:r>
          </a:p>
          <a:p>
            <a:pPr defTabSz="914400">
              <a:lnSpc>
                <a:spcPct val="150000"/>
              </a:lnSpc>
              <a:spcAft>
                <a:spcPts val="600"/>
              </a:spcAft>
              <a:buClr>
                <a:schemeClr val="accent1">
                  <a:lumMod val="75000"/>
                </a:schemeClr>
              </a:buClr>
              <a:buSzPct val="85000"/>
            </a:pPr>
            <a:r>
              <a:rPr lang="en-US" sz="3200" b="1" i="1" u="sng" dirty="0">
                <a:solidFill>
                  <a:srgbClr val="0070C0"/>
                </a:solidFill>
              </a:rPr>
              <a:t>Jasper Report</a:t>
            </a:r>
            <a:endParaRPr lang="en-US" sz="3200" dirty="0">
              <a:solidFill>
                <a:srgbClr val="0070C0"/>
              </a:solidFill>
            </a:endParaRPr>
          </a:p>
        </p:txBody>
      </p:sp>
      <p:pic>
        <p:nvPicPr>
          <p:cNvPr id="4" name="Hình ảnh 5">
            <a:extLst>
              <a:ext uri="{FF2B5EF4-FFF2-40B4-BE49-F238E27FC236}">
                <a16:creationId xmlns:a16="http://schemas.microsoft.com/office/drawing/2014/main" id="{15D0FAA0-EC74-48CB-BB47-330376693417}"/>
              </a:ext>
            </a:extLst>
          </p:cNvPr>
          <p:cNvPicPr>
            <a:picLocks noChangeAspect="1"/>
          </p:cNvPicPr>
          <p:nvPr/>
        </p:nvPicPr>
        <p:blipFill rotWithShape="1">
          <a:blip r:embed="rId2"/>
          <a:srcRect l="18951" r="19076" b="-4"/>
          <a:stretch/>
        </p:blipFill>
        <p:spPr>
          <a:xfrm>
            <a:off x="4964599" y="2170093"/>
            <a:ext cx="2395870" cy="3866172"/>
          </a:xfrm>
          <a:prstGeom prst="rect">
            <a:avLst/>
          </a:prstGeom>
        </p:spPr>
      </p:pic>
      <p:pic>
        <p:nvPicPr>
          <p:cNvPr id="3" name="Hình ảnh 3">
            <a:extLst>
              <a:ext uri="{FF2B5EF4-FFF2-40B4-BE49-F238E27FC236}">
                <a16:creationId xmlns:a16="http://schemas.microsoft.com/office/drawing/2014/main" id="{D2D365BB-2DE9-4D4A-878D-F4929BABE2D1}"/>
              </a:ext>
            </a:extLst>
          </p:cNvPr>
          <p:cNvPicPr>
            <a:picLocks noChangeAspect="1"/>
          </p:cNvPicPr>
          <p:nvPr/>
        </p:nvPicPr>
        <p:blipFill rotWithShape="1">
          <a:blip r:embed="rId3"/>
          <a:srcRect t="13192" r="4" b="6688"/>
          <a:stretch/>
        </p:blipFill>
        <p:spPr>
          <a:xfrm>
            <a:off x="7528373" y="2167864"/>
            <a:ext cx="3720651" cy="2220928"/>
          </a:xfrm>
          <a:prstGeom prst="rect">
            <a:avLst/>
          </a:prstGeom>
        </p:spPr>
      </p:pic>
      <p:sp>
        <p:nvSpPr>
          <p:cNvPr id="14" name="Rectangle 13">
            <a:extLst>
              <a:ext uri="{FF2B5EF4-FFF2-40B4-BE49-F238E27FC236}">
                <a16:creationId xmlns:a16="http://schemas.microsoft.com/office/drawing/2014/main" id="{E9F69054-4771-43F8-B4EC-C4283630F8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373" y="4555397"/>
            <a:ext cx="1247322" cy="1479588"/>
          </a:xfrm>
          <a:prstGeom prst="rect">
            <a:avLst/>
          </a:prstGeom>
          <a:blipFill dpi="0" rotWithShape="1">
            <a:blip r:embed="rId4">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6" name="Hình ảnh 6">
            <a:extLst>
              <a:ext uri="{FF2B5EF4-FFF2-40B4-BE49-F238E27FC236}">
                <a16:creationId xmlns:a16="http://schemas.microsoft.com/office/drawing/2014/main" id="{6723E0A0-8A21-474A-9134-8E08354FB7FE}"/>
              </a:ext>
            </a:extLst>
          </p:cNvPr>
          <p:cNvPicPr>
            <a:picLocks noChangeAspect="1"/>
          </p:cNvPicPr>
          <p:nvPr/>
        </p:nvPicPr>
        <p:blipFill rotWithShape="1">
          <a:blip r:embed="rId5"/>
          <a:srcRect l="12295" r="90" b="-1"/>
          <a:stretch/>
        </p:blipFill>
        <p:spPr>
          <a:xfrm>
            <a:off x="8941518" y="4555919"/>
            <a:ext cx="2299716" cy="1476465"/>
          </a:xfrm>
          <a:prstGeom prst="rect">
            <a:avLst/>
          </a:prstGeom>
        </p:spPr>
      </p:pic>
    </p:spTree>
    <p:extLst>
      <p:ext uri="{BB962C8B-B14F-4D97-AF65-F5344CB8AC3E}">
        <p14:creationId xmlns:p14="http://schemas.microsoft.com/office/powerpoint/2010/main" val="1608322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Vertic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Vertical)">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169F504-8888-487E-B8E5-0D95AAD252F4}"/>
              </a:ext>
            </a:extLst>
          </p:cNvPr>
          <p:cNvSpPr txBox="1"/>
          <p:nvPr/>
        </p:nvSpPr>
        <p:spPr>
          <a:xfrm>
            <a:off x="8698334" y="1447116"/>
            <a:ext cx="3281015" cy="1569660"/>
          </a:xfrm>
          <a:prstGeom prst="rect">
            <a:avLst/>
          </a:prstGeom>
          <a:noFill/>
        </p:spPr>
        <p:txBody>
          <a:bodyPr wrap="square" rtlCol="0">
            <a:spAutoFit/>
          </a:bodyPr>
          <a:lstStyle/>
          <a:p>
            <a:r>
              <a:rPr lang="vi-VN" sz="2400" b="1" i="0" dirty="0">
                <a:solidFill>
                  <a:srgbClr val="00B050"/>
                </a:solidFill>
                <a:effectLst/>
                <a:latin typeface="UTM Avo"/>
              </a:rPr>
              <a:t>Java Swing</a:t>
            </a:r>
            <a:r>
              <a:rPr lang="vi-VN" sz="2400" b="0" i="0" dirty="0">
                <a:solidFill>
                  <a:srgbClr val="00B050"/>
                </a:solidFill>
                <a:effectLst/>
                <a:latin typeface="UTM Avo"/>
              </a:rPr>
              <a:t> </a:t>
            </a:r>
            <a:r>
              <a:rPr lang="vi-VN" sz="2400" b="0" i="0" dirty="0">
                <a:solidFill>
                  <a:srgbClr val="000000"/>
                </a:solidFill>
                <a:effectLst/>
                <a:latin typeface="UTM Avo"/>
              </a:rPr>
              <a:t>được dùng để hỗ trợ tạo </a:t>
            </a:r>
          </a:p>
          <a:p>
            <a:r>
              <a:rPr lang="vi-VN" sz="2400" b="0" i="0" dirty="0">
                <a:solidFill>
                  <a:srgbClr val="000000"/>
                </a:solidFill>
                <a:effectLst/>
                <a:latin typeface="UTM Avo"/>
              </a:rPr>
              <a:t>giao diện đồ </a:t>
            </a:r>
          </a:p>
          <a:p>
            <a:r>
              <a:rPr lang="vi-VN" sz="2400" b="0" i="0" dirty="0">
                <a:solidFill>
                  <a:srgbClr val="000000"/>
                </a:solidFill>
                <a:effectLst/>
                <a:latin typeface="UTM Avo"/>
              </a:rPr>
              <a:t>hoạ người dùng.</a:t>
            </a:r>
            <a:endParaRPr lang="vi-VN" sz="2400" dirty="0"/>
          </a:p>
        </p:txBody>
      </p:sp>
      <p:sp>
        <p:nvSpPr>
          <p:cNvPr id="5" name="Title 4">
            <a:extLst>
              <a:ext uri="{FF2B5EF4-FFF2-40B4-BE49-F238E27FC236}">
                <a16:creationId xmlns:a16="http://schemas.microsoft.com/office/drawing/2014/main" id="{F7C43405-0C40-41C2-8919-DF1A8B12D20D}"/>
              </a:ext>
            </a:extLst>
          </p:cNvPr>
          <p:cNvSpPr>
            <a:spLocks noGrp="1"/>
          </p:cNvSpPr>
          <p:nvPr>
            <p:ph type="title"/>
          </p:nvPr>
        </p:nvSpPr>
        <p:spPr>
          <a:xfrm>
            <a:off x="8698335" y="691130"/>
            <a:ext cx="3376708" cy="799636"/>
          </a:xfrm>
        </p:spPr>
        <p:txBody>
          <a:bodyPr>
            <a:normAutofit/>
          </a:bodyPr>
          <a:lstStyle/>
          <a:p>
            <a:r>
              <a:rPr lang="en-US" sz="3600" b="1" i="1" u="sng" dirty="0">
                <a:solidFill>
                  <a:srgbClr val="00B050"/>
                </a:solidFill>
                <a:effectLst/>
              </a:rPr>
              <a:t>Java Swing</a:t>
            </a:r>
            <a:endParaRPr lang="vi-VN" sz="3600" dirty="0"/>
          </a:p>
        </p:txBody>
      </p:sp>
      <p:pic>
        <p:nvPicPr>
          <p:cNvPr id="17" name="Content Placeholder 16">
            <a:extLst>
              <a:ext uri="{FF2B5EF4-FFF2-40B4-BE49-F238E27FC236}">
                <a16:creationId xmlns:a16="http://schemas.microsoft.com/office/drawing/2014/main" id="{C0A6394C-A978-4C8F-ADB3-AFA465260EC6}"/>
              </a:ext>
            </a:extLst>
          </p:cNvPr>
          <p:cNvPicPr>
            <a:picLocks noGrp="1" noChangeAspect="1"/>
          </p:cNvPicPr>
          <p:nvPr>
            <p:ph sz="quarter" idx="4"/>
          </p:nvPr>
        </p:nvPicPr>
        <p:blipFill>
          <a:blip r:embed="rId2" cstate="hqprint">
            <a:extLst>
              <a:ext uri="{28A0092B-C50C-407E-A947-70E740481C1C}">
                <a14:useLocalDpi xmlns:a14="http://schemas.microsoft.com/office/drawing/2010/main" val="0"/>
              </a:ext>
            </a:extLst>
          </a:blip>
          <a:stretch>
            <a:fillRect/>
          </a:stretch>
        </p:blipFill>
        <p:spPr>
          <a:xfrm>
            <a:off x="10888560" y="1884377"/>
            <a:ext cx="1006550" cy="1006550"/>
          </a:xfrm>
          <a:prstGeom prst="doubleWave">
            <a:avLst/>
          </a:prstGeom>
        </p:spPr>
      </p:pic>
      <p:sp>
        <p:nvSpPr>
          <p:cNvPr id="21" name="TextBox 20">
            <a:extLst>
              <a:ext uri="{FF2B5EF4-FFF2-40B4-BE49-F238E27FC236}">
                <a16:creationId xmlns:a16="http://schemas.microsoft.com/office/drawing/2014/main" id="{21C1CBC4-8B1C-4A2A-A417-79D978DE3152}"/>
              </a:ext>
            </a:extLst>
          </p:cNvPr>
          <p:cNvSpPr txBox="1"/>
          <p:nvPr/>
        </p:nvSpPr>
        <p:spPr>
          <a:xfrm>
            <a:off x="8746181" y="3284538"/>
            <a:ext cx="3281015" cy="3017429"/>
          </a:xfrm>
          <a:prstGeom prst="rect">
            <a:avLst/>
          </a:prstGeom>
          <a:noFill/>
        </p:spPr>
        <p:txBody>
          <a:bodyPr wrap="square" rtlCol="0">
            <a:spAutoFit/>
          </a:bodyPr>
          <a:lstStyle/>
          <a:p>
            <a:pPr algn="l" fontAlgn="base"/>
            <a:r>
              <a:rPr lang="vi-VN" sz="2400" b="1" i="0" dirty="0">
                <a:solidFill>
                  <a:srgbClr val="00B050"/>
                </a:solidFill>
                <a:effectLst/>
                <a:latin typeface="UTM Avo"/>
              </a:rPr>
              <a:t>Swing</a:t>
            </a:r>
            <a:r>
              <a:rPr lang="vi-VN" sz="2400" b="0" i="0" dirty="0">
                <a:solidFill>
                  <a:srgbClr val="000000"/>
                </a:solidFill>
                <a:effectLst/>
                <a:latin typeface="UTM Avo"/>
              </a:rPr>
              <a:t> có những đặc điểm:</a:t>
            </a:r>
          </a:p>
          <a:p>
            <a:pPr algn="l" fontAlgn="base">
              <a:lnSpc>
                <a:spcPct val="120000"/>
              </a:lnSpc>
              <a:buFont typeface="Arial" panose="020B0604020202020204" pitchFamily="34" charset="0"/>
              <a:buChar char="•"/>
            </a:pPr>
            <a:r>
              <a:rPr lang="vi-VN" sz="2400" b="0" i="0" dirty="0">
                <a:solidFill>
                  <a:srgbClr val="000000"/>
                </a:solidFill>
                <a:effectLst/>
                <a:latin typeface="inherit"/>
              </a:rPr>
              <a:t>Độc lập với thiết bị</a:t>
            </a:r>
          </a:p>
          <a:p>
            <a:pPr algn="l" fontAlgn="base">
              <a:lnSpc>
                <a:spcPct val="120000"/>
              </a:lnSpc>
              <a:buFont typeface="Arial" panose="020B0604020202020204" pitchFamily="34" charset="0"/>
              <a:buChar char="•"/>
            </a:pPr>
            <a:r>
              <a:rPr lang="vi-VN" sz="2400" b="0" i="0" dirty="0">
                <a:solidFill>
                  <a:srgbClr val="000000"/>
                </a:solidFill>
                <a:effectLst/>
                <a:latin typeface="inherit"/>
              </a:rPr>
              <a:t>Có thể tuỳ chỉnh, mở rộng</a:t>
            </a:r>
          </a:p>
          <a:p>
            <a:pPr algn="l" fontAlgn="base">
              <a:lnSpc>
                <a:spcPct val="120000"/>
              </a:lnSpc>
              <a:buFont typeface="Arial" panose="020B0604020202020204" pitchFamily="34" charset="0"/>
              <a:buChar char="•"/>
            </a:pPr>
            <a:r>
              <a:rPr lang="vi-VN" sz="2400" b="0" i="0" dirty="0">
                <a:solidFill>
                  <a:srgbClr val="000000"/>
                </a:solidFill>
                <a:effectLst/>
                <a:latin typeface="inherit"/>
              </a:rPr>
              <a:t>Khá nhẹ</a:t>
            </a:r>
          </a:p>
          <a:p>
            <a:pPr algn="l" fontAlgn="base">
              <a:lnSpc>
                <a:spcPct val="120000"/>
              </a:lnSpc>
              <a:buFont typeface="Arial" panose="020B0604020202020204" pitchFamily="34" charset="0"/>
              <a:buChar char="•"/>
            </a:pPr>
            <a:r>
              <a:rPr lang="vi-VN" sz="2400" b="0" i="0" dirty="0">
                <a:solidFill>
                  <a:srgbClr val="000000"/>
                </a:solidFill>
                <a:effectLst/>
                <a:latin typeface="inherit"/>
              </a:rPr>
              <a:t>Có thể cấu hình</a:t>
            </a:r>
          </a:p>
        </p:txBody>
      </p:sp>
      <p:pic>
        <p:nvPicPr>
          <p:cNvPr id="2" name="Picture 1"/>
          <p:cNvPicPr>
            <a:picLocks noChangeAspect="1"/>
          </p:cNvPicPr>
          <p:nvPr/>
        </p:nvPicPr>
        <p:blipFill>
          <a:blip r:embed="rId3"/>
          <a:stretch>
            <a:fillRect/>
          </a:stretch>
        </p:blipFill>
        <p:spPr>
          <a:xfrm>
            <a:off x="0" y="0"/>
            <a:ext cx="8698333" cy="6786880"/>
          </a:xfrm>
          <a:prstGeom prst="rect">
            <a:avLst/>
          </a:prstGeom>
        </p:spPr>
      </p:pic>
    </p:spTree>
    <p:extLst>
      <p:ext uri="{BB962C8B-B14F-4D97-AF65-F5344CB8AC3E}">
        <p14:creationId xmlns:p14="http://schemas.microsoft.com/office/powerpoint/2010/main" val="178852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 calcmode="lin" valueType="num">
                                      <p:cBhvr additive="base">
                                        <p:cTn id="15"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anim calcmode="lin" valueType="num">
                                      <p:cBhvr additive="base">
                                        <p:cTn id="25"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anim calcmode="lin" valueType="num">
                                      <p:cBhvr additive="base">
                                        <p:cTn id="29"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xEl>
                                              <p:pRg st="3" end="3"/>
                                            </p:txEl>
                                          </p:spTgt>
                                        </p:tgtEl>
                                        <p:attrNameLst>
                                          <p:attrName>style.visibility</p:attrName>
                                        </p:attrNameLst>
                                      </p:cBhvr>
                                      <p:to>
                                        <p:strVal val="visible"/>
                                      </p:to>
                                    </p:set>
                                    <p:anim calcmode="lin" valueType="num">
                                      <p:cBhvr additive="base">
                                        <p:cTn id="33"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 calcmode="lin" valueType="num">
                                      <p:cBhvr additive="base">
                                        <p:cTn id="3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Wood Type</Template>
  <TotalTime>783</TotalTime>
  <Words>2721</Words>
  <Application>Microsoft Office PowerPoint</Application>
  <PresentationFormat>Widescreen</PresentationFormat>
  <Paragraphs>396</Paragraphs>
  <Slides>59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Abadi</vt:lpstr>
      <vt:lpstr>Arial</vt:lpstr>
      <vt:lpstr>Arial Black</vt:lpstr>
      <vt:lpstr>Bahnschrift SemiBold</vt:lpstr>
      <vt:lpstr>Bahnschrift SemiBold Condensed</vt:lpstr>
      <vt:lpstr>Bahnschrift SemiLight SemiConde</vt:lpstr>
      <vt:lpstr>Calibri</vt:lpstr>
      <vt:lpstr>inherit</vt:lpstr>
      <vt:lpstr>Noto Sans Symbols</vt:lpstr>
      <vt:lpstr>Roboto</vt:lpstr>
      <vt:lpstr>Rockwell Extra Bold</vt:lpstr>
      <vt:lpstr>Times New Roman</vt:lpstr>
      <vt:lpstr>UTM Avo</vt:lpstr>
      <vt:lpstr>Wingdings</vt:lpstr>
      <vt:lpstr>Wood Type</vt:lpstr>
      <vt:lpstr>Quản lý hiệu sách tư nhân NAP</vt:lpstr>
      <vt:lpstr>Bảng phân chia công việc</vt:lpstr>
      <vt:lpstr>PowerPoint Presentation</vt:lpstr>
      <vt:lpstr>Giới thiệu</vt:lpstr>
      <vt:lpstr>Tổng quan</vt:lpstr>
      <vt:lpstr>Mục tiêu đề tài, Phạm vi đề tài</vt:lpstr>
      <vt:lpstr>Mô tả yêu cầu chức năng</vt:lpstr>
      <vt:lpstr>Cơ sở lý thuyết</vt:lpstr>
      <vt:lpstr>Java Swing</vt:lpstr>
      <vt:lpstr>MS SQL     </vt:lpstr>
      <vt:lpstr>Jasper Report</vt:lpstr>
      <vt:lpstr>Phân tích - thiết kế hệ thống</vt:lpstr>
      <vt:lpstr>Chức năng chính của hệ thống</vt:lpstr>
      <vt:lpstr>Sơ đồ usecase</vt:lpstr>
      <vt:lpstr>a. Usecase tạo hóa đơn</vt:lpstr>
      <vt:lpstr>Usecase tạo hóa đơn</vt:lpstr>
      <vt:lpstr>Usecase tạo hóa đơn</vt:lpstr>
      <vt:lpstr>Usecase tạo hóa đơn</vt:lpstr>
      <vt:lpstr>Sơ đồ activity tạo hóa đơn</vt:lpstr>
      <vt:lpstr>Sơ đồ sequence tạo hóa đơn</vt:lpstr>
      <vt:lpstr>Sơ đồ sequence tạo hóa đơn</vt:lpstr>
      <vt:lpstr>b. Usecase đổi trả sản phẩm</vt:lpstr>
      <vt:lpstr>b. Usecase đổi trả sản phẩm</vt:lpstr>
      <vt:lpstr>b. Usecase đổi trả sản phẩm</vt:lpstr>
      <vt:lpstr>Sơ đồ activity đổi trả sản phẩm</vt:lpstr>
      <vt:lpstr>Sơ đồ sequence đổi trả sản phẩm</vt:lpstr>
      <vt:lpstr>Mô hình lớp</vt:lpstr>
      <vt:lpstr>Mô hình ERR</vt:lpstr>
      <vt:lpstr>Sơ đồ dữ liệu</vt:lpstr>
      <vt:lpstr>PowerPoint Presentation</vt:lpstr>
      <vt:lpstr>Hiện thực</vt:lpstr>
      <vt:lpstr>Giao diện quản lý khách hàng</vt:lpstr>
      <vt:lpstr>Giao diện quản lý nhân viên</vt:lpstr>
      <vt:lpstr>Giao diện quản lý sản phẩm</vt:lpstr>
      <vt:lpstr>Giao diện thống kê doanh thu</vt:lpstr>
      <vt:lpstr>Giao diện thống kê khách hàng</vt:lpstr>
      <vt:lpstr>Giao diện thống kê sản phẩm</vt:lpstr>
      <vt:lpstr>Giao diện thống kê nhân viên</vt:lpstr>
      <vt:lpstr>Giao diện tạo hóa đơn</vt:lpstr>
      <vt:lpstr>Giao diện hàng chờ</vt:lpstr>
      <vt:lpstr>Giao diện đổi trả sản phẩm</vt:lpstr>
      <vt:lpstr>KIỂM THỬ</vt:lpstr>
      <vt:lpstr>KIỂM THỬ</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 Khởi nghiệp Hiệu sách NAP </vt:lpstr>
      <vt:lpstr>PowerPoint Presentation</vt:lpstr>
      <vt:lpstr>Kết luận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hỗ trợ chat</dc:title>
  <dc:creator>Thanh Vinh</dc:creator>
  <cp:lastModifiedBy>Trần Thị Minh Huyền</cp:lastModifiedBy>
  <cp:revision>51</cp:revision>
  <dcterms:created xsi:type="dcterms:W3CDTF">2021-12-19T06:58:26Z</dcterms:created>
  <dcterms:modified xsi:type="dcterms:W3CDTF">2022-12-14T05:47:13Z</dcterms:modified>
</cp:coreProperties>
</file>